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73" r:id="rId3"/>
    <p:sldId id="286" r:id="rId4"/>
    <p:sldId id="257" r:id="rId5"/>
    <p:sldId id="259" r:id="rId6"/>
    <p:sldId id="258" r:id="rId7"/>
    <p:sldId id="274" r:id="rId8"/>
    <p:sldId id="260" r:id="rId9"/>
    <p:sldId id="261" r:id="rId10"/>
    <p:sldId id="262" r:id="rId11"/>
    <p:sldId id="264" r:id="rId12"/>
    <p:sldId id="265" r:id="rId13"/>
    <p:sldId id="263" r:id="rId14"/>
    <p:sldId id="266" r:id="rId15"/>
    <p:sldId id="287" r:id="rId16"/>
    <p:sldId id="267" r:id="rId17"/>
    <p:sldId id="268" r:id="rId18"/>
    <p:sldId id="269" r:id="rId19"/>
    <p:sldId id="270" r:id="rId20"/>
    <p:sldId id="271" r:id="rId21"/>
    <p:sldId id="272" r:id="rId22"/>
    <p:sldId id="288" r:id="rId23"/>
    <p:sldId id="275" r:id="rId24"/>
    <p:sldId id="280" r:id="rId25"/>
    <p:sldId id="281" r:id="rId26"/>
    <p:sldId id="276" r:id="rId27"/>
    <p:sldId id="277" r:id="rId28"/>
    <p:sldId id="278" r:id="rId29"/>
    <p:sldId id="279" r:id="rId30"/>
    <p:sldId id="283" r:id="rId31"/>
    <p:sldId id="284" r:id="rId32"/>
    <p:sldId id="289"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64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1/15/2015</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AFB560-7474-417D-9359-53FF9526BBCA}" type="slidenum">
              <a:rPr lang="en-US" smtClean="0"/>
              <a:t>‹#›</a:t>
            </a:fld>
            <a:endParaRPr lang="en-US"/>
          </a:p>
        </p:txBody>
      </p:sp>
    </p:spTree>
    <p:extLst>
      <p:ext uri="{BB962C8B-B14F-4D97-AF65-F5344CB8AC3E}">
        <p14:creationId xmlns:p14="http://schemas.microsoft.com/office/powerpoint/2010/main" val="6619680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1/15/2015</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E98D0A-5184-4DF3-A6F8-536885087182}" type="slidenum">
              <a:rPr lang="en-US" smtClean="0"/>
              <a:t>‹#›</a:t>
            </a:fld>
            <a:endParaRPr lang="en-US"/>
          </a:p>
        </p:txBody>
      </p:sp>
    </p:spTree>
    <p:extLst>
      <p:ext uri="{BB962C8B-B14F-4D97-AF65-F5344CB8AC3E}">
        <p14:creationId xmlns:p14="http://schemas.microsoft.com/office/powerpoint/2010/main" val="2054175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E98D0A-5184-4DF3-A6F8-536885087182}" type="slidenum">
              <a:rPr lang="en-US" smtClean="0"/>
              <a:t>7</a:t>
            </a:fld>
            <a:endParaRPr lang="en-US"/>
          </a:p>
        </p:txBody>
      </p:sp>
      <p:sp>
        <p:nvSpPr>
          <p:cNvPr id="5" name="Date Placeholder 4"/>
          <p:cNvSpPr>
            <a:spLocks noGrp="1"/>
          </p:cNvSpPr>
          <p:nvPr>
            <p:ph type="dt" idx="11"/>
          </p:nvPr>
        </p:nvSpPr>
        <p:spPr/>
        <p:txBody>
          <a:bodyPr/>
          <a:lstStyle/>
          <a:p>
            <a:r>
              <a:rPr lang="en-US" smtClean="0"/>
              <a:t>1/15/2015</a:t>
            </a:r>
            <a:endParaRPr lang="en-US"/>
          </a:p>
        </p:txBody>
      </p:sp>
    </p:spTree>
    <p:extLst>
      <p:ext uri="{BB962C8B-B14F-4D97-AF65-F5344CB8AC3E}">
        <p14:creationId xmlns:p14="http://schemas.microsoft.com/office/powerpoint/2010/main" val="215013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24D461-9F3D-49F8-B32C-F8483AD36EAB}" type="datetimeFigureOut">
              <a:rPr lang="en-US" smtClean="0"/>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F4618-CCDC-4D1A-B9B7-3FF1896C775D}" type="slidenum">
              <a:rPr lang="en-US" smtClean="0"/>
              <a:t>‹#›</a:t>
            </a:fld>
            <a:endParaRPr lang="en-US" dirty="0"/>
          </a:p>
        </p:txBody>
      </p:sp>
    </p:spTree>
    <p:extLst>
      <p:ext uri="{BB962C8B-B14F-4D97-AF65-F5344CB8AC3E}">
        <p14:creationId xmlns:p14="http://schemas.microsoft.com/office/powerpoint/2010/main" val="58819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24D461-9F3D-49F8-B32C-F8483AD36EAB}" type="datetimeFigureOut">
              <a:rPr lang="en-US" smtClean="0"/>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F4618-CCDC-4D1A-B9B7-3FF1896C775D}" type="slidenum">
              <a:rPr lang="en-US" smtClean="0"/>
              <a:t>‹#›</a:t>
            </a:fld>
            <a:endParaRPr lang="en-US" dirty="0"/>
          </a:p>
        </p:txBody>
      </p:sp>
    </p:spTree>
    <p:extLst>
      <p:ext uri="{BB962C8B-B14F-4D97-AF65-F5344CB8AC3E}">
        <p14:creationId xmlns:p14="http://schemas.microsoft.com/office/powerpoint/2010/main" val="274603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24D461-9F3D-49F8-B32C-F8483AD36EAB}" type="datetimeFigureOut">
              <a:rPr lang="en-US" smtClean="0"/>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F4618-CCDC-4D1A-B9B7-3FF1896C775D}" type="slidenum">
              <a:rPr lang="en-US" smtClean="0"/>
              <a:t>‹#›</a:t>
            </a:fld>
            <a:endParaRPr lang="en-US" dirty="0"/>
          </a:p>
        </p:txBody>
      </p:sp>
    </p:spTree>
    <p:extLst>
      <p:ext uri="{BB962C8B-B14F-4D97-AF65-F5344CB8AC3E}">
        <p14:creationId xmlns:p14="http://schemas.microsoft.com/office/powerpoint/2010/main" val="3552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24D461-9F3D-49F8-B32C-F8483AD36EAB}" type="datetimeFigureOut">
              <a:rPr lang="en-US" smtClean="0"/>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F4618-CCDC-4D1A-B9B7-3FF1896C775D}" type="slidenum">
              <a:rPr lang="en-US" smtClean="0"/>
              <a:t>‹#›</a:t>
            </a:fld>
            <a:endParaRPr lang="en-US" dirty="0"/>
          </a:p>
        </p:txBody>
      </p:sp>
    </p:spTree>
    <p:extLst>
      <p:ext uri="{BB962C8B-B14F-4D97-AF65-F5344CB8AC3E}">
        <p14:creationId xmlns:p14="http://schemas.microsoft.com/office/powerpoint/2010/main" val="319696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24D461-9F3D-49F8-B32C-F8483AD36EAB}" type="datetimeFigureOut">
              <a:rPr lang="en-US" smtClean="0"/>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F4618-CCDC-4D1A-B9B7-3FF1896C775D}" type="slidenum">
              <a:rPr lang="en-US" smtClean="0"/>
              <a:t>‹#›</a:t>
            </a:fld>
            <a:endParaRPr lang="en-US" dirty="0"/>
          </a:p>
        </p:txBody>
      </p:sp>
    </p:spTree>
    <p:extLst>
      <p:ext uri="{BB962C8B-B14F-4D97-AF65-F5344CB8AC3E}">
        <p14:creationId xmlns:p14="http://schemas.microsoft.com/office/powerpoint/2010/main" val="366317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24D461-9F3D-49F8-B32C-F8483AD36EAB}" type="datetimeFigureOut">
              <a:rPr lang="en-US" smtClean="0"/>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F4618-CCDC-4D1A-B9B7-3FF1896C775D}" type="slidenum">
              <a:rPr lang="en-US" smtClean="0"/>
              <a:t>‹#›</a:t>
            </a:fld>
            <a:endParaRPr lang="en-US" dirty="0"/>
          </a:p>
        </p:txBody>
      </p:sp>
    </p:spTree>
    <p:extLst>
      <p:ext uri="{BB962C8B-B14F-4D97-AF65-F5344CB8AC3E}">
        <p14:creationId xmlns:p14="http://schemas.microsoft.com/office/powerpoint/2010/main" val="1780135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24D461-9F3D-49F8-B32C-F8483AD36EAB}" type="datetimeFigureOut">
              <a:rPr lang="en-US" smtClean="0"/>
              <a:t>1/27/2015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1F4618-CCDC-4D1A-B9B7-3FF1896C775D}" type="slidenum">
              <a:rPr lang="en-US" smtClean="0"/>
              <a:t>‹#›</a:t>
            </a:fld>
            <a:endParaRPr lang="en-US" dirty="0"/>
          </a:p>
        </p:txBody>
      </p:sp>
    </p:spTree>
    <p:extLst>
      <p:ext uri="{BB962C8B-B14F-4D97-AF65-F5344CB8AC3E}">
        <p14:creationId xmlns:p14="http://schemas.microsoft.com/office/powerpoint/2010/main" val="150915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24D461-9F3D-49F8-B32C-F8483AD36EAB}" type="datetimeFigureOut">
              <a:rPr lang="en-US" smtClean="0"/>
              <a:t>1/27/2015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1F4618-CCDC-4D1A-B9B7-3FF1896C775D}" type="slidenum">
              <a:rPr lang="en-US" smtClean="0"/>
              <a:t>‹#›</a:t>
            </a:fld>
            <a:endParaRPr lang="en-US" dirty="0"/>
          </a:p>
        </p:txBody>
      </p:sp>
    </p:spTree>
    <p:extLst>
      <p:ext uri="{BB962C8B-B14F-4D97-AF65-F5344CB8AC3E}">
        <p14:creationId xmlns:p14="http://schemas.microsoft.com/office/powerpoint/2010/main" val="355056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4D461-9F3D-49F8-B32C-F8483AD36EAB}" type="datetimeFigureOut">
              <a:rPr lang="en-US" smtClean="0"/>
              <a:t>1/27/2015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1F4618-CCDC-4D1A-B9B7-3FF1896C775D}" type="slidenum">
              <a:rPr lang="en-US" smtClean="0"/>
              <a:t>‹#›</a:t>
            </a:fld>
            <a:endParaRPr lang="en-US" dirty="0"/>
          </a:p>
        </p:txBody>
      </p:sp>
    </p:spTree>
    <p:extLst>
      <p:ext uri="{BB962C8B-B14F-4D97-AF65-F5344CB8AC3E}">
        <p14:creationId xmlns:p14="http://schemas.microsoft.com/office/powerpoint/2010/main" val="51714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24D461-9F3D-49F8-B32C-F8483AD36EAB}" type="datetimeFigureOut">
              <a:rPr lang="en-US" smtClean="0"/>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F4618-CCDC-4D1A-B9B7-3FF1896C775D}" type="slidenum">
              <a:rPr lang="en-US" smtClean="0"/>
              <a:t>‹#›</a:t>
            </a:fld>
            <a:endParaRPr lang="en-US" dirty="0"/>
          </a:p>
        </p:txBody>
      </p:sp>
    </p:spTree>
    <p:extLst>
      <p:ext uri="{BB962C8B-B14F-4D97-AF65-F5344CB8AC3E}">
        <p14:creationId xmlns:p14="http://schemas.microsoft.com/office/powerpoint/2010/main" val="225587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24D461-9F3D-49F8-B32C-F8483AD36EAB}" type="datetimeFigureOut">
              <a:rPr lang="en-US" smtClean="0"/>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F4618-CCDC-4D1A-B9B7-3FF1896C775D}" type="slidenum">
              <a:rPr lang="en-US" smtClean="0"/>
              <a:t>‹#›</a:t>
            </a:fld>
            <a:endParaRPr lang="en-US" dirty="0"/>
          </a:p>
        </p:txBody>
      </p:sp>
    </p:spTree>
    <p:extLst>
      <p:ext uri="{BB962C8B-B14F-4D97-AF65-F5344CB8AC3E}">
        <p14:creationId xmlns:p14="http://schemas.microsoft.com/office/powerpoint/2010/main" val="376386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4D461-9F3D-49F8-B32C-F8483AD36EAB}" type="datetimeFigureOut">
              <a:rPr lang="en-US" smtClean="0"/>
              <a:t>1/27/2015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F4618-CCDC-4D1A-B9B7-3FF1896C775D}" type="slidenum">
              <a:rPr lang="en-US" smtClean="0"/>
              <a:t>‹#›</a:t>
            </a:fld>
            <a:endParaRPr lang="en-US" dirty="0"/>
          </a:p>
        </p:txBody>
      </p:sp>
    </p:spTree>
    <p:extLst>
      <p:ext uri="{BB962C8B-B14F-4D97-AF65-F5344CB8AC3E}">
        <p14:creationId xmlns:p14="http://schemas.microsoft.com/office/powerpoint/2010/main" val="412991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533400"/>
          </a:xfrm>
        </p:spPr>
        <p:txBody>
          <a:bodyPr>
            <a:normAutofit fontScale="90000"/>
          </a:bodyPr>
          <a:lstStyle/>
          <a:p>
            <a:endParaRPr lang="en-US" dirty="0"/>
          </a:p>
        </p:txBody>
      </p:sp>
      <p:sp>
        <p:nvSpPr>
          <p:cNvPr id="3" name="Subtitle 2"/>
          <p:cNvSpPr>
            <a:spLocks noGrp="1"/>
          </p:cNvSpPr>
          <p:nvPr>
            <p:ph type="subTitle" idx="1"/>
          </p:nvPr>
        </p:nvSpPr>
        <p:spPr>
          <a:xfrm>
            <a:off x="1447800" y="1143000"/>
            <a:ext cx="6400800" cy="5029200"/>
          </a:xfrm>
        </p:spPr>
        <p:style>
          <a:lnRef idx="1">
            <a:schemeClr val="accent1"/>
          </a:lnRef>
          <a:fillRef idx="2">
            <a:schemeClr val="accent1"/>
          </a:fillRef>
          <a:effectRef idx="1">
            <a:schemeClr val="accent1"/>
          </a:effectRef>
          <a:fontRef idx="minor">
            <a:schemeClr val="dk1"/>
          </a:fontRef>
        </p:style>
        <p:txBody>
          <a:bodyPr>
            <a:normAutofit/>
          </a:bodyPr>
          <a:lstStyle/>
          <a:p>
            <a:r>
              <a:rPr lang="en-US" sz="4400" b="1" dirty="0" smtClean="0">
                <a:solidFill>
                  <a:srgbClr val="C00000"/>
                </a:solidFill>
              </a:rPr>
              <a:t>The Joy of Receiving, Managing, and Sharing God’s Blessings</a:t>
            </a:r>
          </a:p>
          <a:p>
            <a:pPr algn="l"/>
            <a:endParaRPr lang="en-US" sz="2800" b="1" dirty="0" smtClean="0">
              <a:solidFill>
                <a:srgbClr val="C00000"/>
              </a:solidFill>
            </a:endParaRPr>
          </a:p>
          <a:p>
            <a:pPr>
              <a:spcBef>
                <a:spcPts val="0"/>
              </a:spcBef>
            </a:pPr>
            <a:r>
              <a:rPr lang="en-US" sz="2800" b="1" dirty="0" smtClean="0">
                <a:solidFill>
                  <a:srgbClr val="C00000"/>
                </a:solidFill>
              </a:rPr>
              <a:t>Presentation to Church Leaders</a:t>
            </a:r>
          </a:p>
          <a:p>
            <a:pPr>
              <a:spcBef>
                <a:spcPts val="0"/>
              </a:spcBef>
            </a:pPr>
            <a:r>
              <a:rPr lang="en-US" sz="2800" b="1" dirty="0">
                <a:solidFill>
                  <a:srgbClr val="C00000"/>
                </a:solidFill>
              </a:rPr>
              <a:t>o</a:t>
            </a:r>
            <a:r>
              <a:rPr lang="en-US" sz="2800" b="1" dirty="0" smtClean="0">
                <a:solidFill>
                  <a:srgbClr val="C00000"/>
                </a:solidFill>
              </a:rPr>
              <a:t>n Stewardship</a:t>
            </a:r>
            <a:endParaRPr lang="en-US" sz="2800" b="1" dirty="0">
              <a:solidFill>
                <a:srgbClr val="C00000"/>
              </a:solidFill>
            </a:endParaRPr>
          </a:p>
          <a:p>
            <a:pPr algn="l">
              <a:spcBef>
                <a:spcPts val="0"/>
              </a:spcBef>
            </a:pPr>
            <a:endParaRPr lang="en-US" sz="1600" b="1" dirty="0" smtClean="0">
              <a:solidFill>
                <a:srgbClr val="C00000"/>
              </a:solidFill>
            </a:endParaRPr>
          </a:p>
          <a:p>
            <a:pPr algn="l">
              <a:spcBef>
                <a:spcPts val="0"/>
              </a:spcBef>
            </a:pPr>
            <a:endParaRPr lang="en-US" sz="1600" b="1" dirty="0">
              <a:solidFill>
                <a:srgbClr val="C00000"/>
              </a:solidFill>
            </a:endParaRPr>
          </a:p>
          <a:p>
            <a:pPr algn="l">
              <a:spcBef>
                <a:spcPts val="0"/>
              </a:spcBef>
            </a:pPr>
            <a:r>
              <a:rPr lang="en-US" sz="1600" b="1" dirty="0" smtClean="0">
                <a:solidFill>
                  <a:srgbClr val="C00000"/>
                </a:solidFill>
              </a:rPr>
              <a:t>   Ron </a:t>
            </a:r>
            <a:r>
              <a:rPr lang="en-US" sz="1600" b="1" dirty="0" err="1" smtClean="0">
                <a:solidFill>
                  <a:srgbClr val="C00000"/>
                </a:solidFill>
              </a:rPr>
              <a:t>Chewning</a:t>
            </a:r>
            <a:r>
              <a:rPr lang="en-US" sz="1600" b="1" dirty="0" smtClean="0">
                <a:solidFill>
                  <a:srgbClr val="C00000"/>
                </a:solidFill>
              </a:rPr>
              <a:t>, Stewardship Advisors	</a:t>
            </a:r>
            <a:r>
              <a:rPr lang="en-US" sz="1600" b="1" dirty="0">
                <a:solidFill>
                  <a:srgbClr val="C00000"/>
                </a:solidFill>
              </a:rPr>
              <a:t> </a:t>
            </a:r>
            <a:r>
              <a:rPr lang="en-US" sz="1600" b="1" dirty="0" smtClean="0">
                <a:solidFill>
                  <a:srgbClr val="C00000"/>
                </a:solidFill>
              </a:rPr>
              <a:t>             </a:t>
            </a:r>
            <a:r>
              <a:rPr lang="en-US" sz="1800" b="1" dirty="0" smtClean="0">
                <a:solidFill>
                  <a:srgbClr val="C00000"/>
                </a:solidFill>
              </a:rPr>
              <a:t>Copyright © 2015</a:t>
            </a:r>
          </a:p>
        </p:txBody>
      </p:sp>
    </p:spTree>
    <p:extLst>
      <p:ext uri="{BB962C8B-B14F-4D97-AF65-F5344CB8AC3E}">
        <p14:creationId xmlns:p14="http://schemas.microsoft.com/office/powerpoint/2010/main" val="213884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solidFill>
                  <a:srgbClr val="C00000"/>
                </a:solidFill>
              </a:rPr>
              <a:t>The Joy of Receiving God’s Blessings</a:t>
            </a:r>
            <a:endParaRPr lang="en-US" sz="3400" dirty="0"/>
          </a:p>
        </p:txBody>
      </p:sp>
      <p:sp>
        <p:nvSpPr>
          <p:cNvPr id="3" name="Content Placeholder 2"/>
          <p:cNvSpPr>
            <a:spLocks noGrp="1"/>
          </p:cNvSpPr>
          <p:nvPr>
            <p:ph idx="1"/>
          </p:nvPr>
        </p:nvSpPr>
        <p:spPr/>
        <p:txBody>
          <a:bodyPr/>
          <a:lstStyle/>
          <a:p>
            <a:pPr marL="0" indent="0">
              <a:buNone/>
            </a:pPr>
            <a:r>
              <a:rPr lang="en-US" dirty="0" smtClean="0"/>
              <a:t>Jesus said, “It is more blessed to give than to receive” (Acts 20:35).</a:t>
            </a:r>
          </a:p>
          <a:p>
            <a:pPr marL="0" indent="0">
              <a:spcBef>
                <a:spcPts val="0"/>
              </a:spcBef>
              <a:buNone/>
            </a:pPr>
            <a:endParaRPr lang="en-US" dirty="0" smtClean="0"/>
          </a:p>
          <a:p>
            <a:pPr marL="0" indent="0">
              <a:spcBef>
                <a:spcPts val="0"/>
              </a:spcBef>
              <a:buNone/>
            </a:pPr>
            <a:r>
              <a:rPr lang="en-US" dirty="0" smtClean="0"/>
              <a:t>However, we cannot give </a:t>
            </a:r>
          </a:p>
          <a:p>
            <a:pPr marL="0" indent="0">
              <a:spcBef>
                <a:spcPts val="0"/>
              </a:spcBef>
              <a:buNone/>
            </a:pPr>
            <a:r>
              <a:rPr lang="en-US" dirty="0" smtClean="0"/>
              <a:t>until we have first received.</a:t>
            </a:r>
          </a:p>
          <a:p>
            <a:pPr marL="0" indent="0">
              <a:spcBef>
                <a:spcPts val="0"/>
              </a:spcBef>
              <a:buNone/>
            </a:pPr>
            <a:r>
              <a:rPr lang="en-US" dirty="0" smtClean="0"/>
              <a:t>We cannot bless others until</a:t>
            </a:r>
          </a:p>
          <a:p>
            <a:pPr marL="0" indent="0">
              <a:spcBef>
                <a:spcPts val="0"/>
              </a:spcBef>
              <a:buNone/>
            </a:pPr>
            <a:r>
              <a:rPr lang="en-US" dirty="0" smtClean="0"/>
              <a:t>we first receive for ourselves </a:t>
            </a:r>
          </a:p>
          <a:p>
            <a:pPr marL="0" indent="0">
              <a:spcBef>
                <a:spcPts val="0"/>
              </a:spcBef>
              <a:buNone/>
            </a:pPr>
            <a:r>
              <a:rPr lang="en-US" dirty="0" smtClean="0"/>
              <a:t>God’s blessings.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286000"/>
            <a:ext cx="2743200" cy="2743200"/>
          </a:xfrm>
          <a:prstGeom prst="rect">
            <a:avLst/>
          </a:prstGeom>
        </p:spPr>
      </p:pic>
    </p:spTree>
    <p:extLst>
      <p:ext uri="{BB962C8B-B14F-4D97-AF65-F5344CB8AC3E}">
        <p14:creationId xmlns:p14="http://schemas.microsoft.com/office/powerpoint/2010/main" val="177898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solidFill>
                  <a:srgbClr val="C00000"/>
                </a:solidFill>
              </a:rPr>
              <a:t>The Joy of Receiving God’s Blessings</a:t>
            </a:r>
            <a:endParaRPr lang="en-US" sz="3400" dirty="0"/>
          </a:p>
        </p:txBody>
      </p:sp>
      <p:sp>
        <p:nvSpPr>
          <p:cNvPr id="3" name="Content Placeholder 2"/>
          <p:cNvSpPr>
            <a:spLocks noGrp="1"/>
          </p:cNvSpPr>
          <p:nvPr>
            <p:ph idx="1"/>
          </p:nvPr>
        </p:nvSpPr>
        <p:spPr/>
        <p:txBody>
          <a:bodyPr/>
          <a:lstStyle/>
          <a:p>
            <a:pPr marL="0" indent="0">
              <a:buNone/>
            </a:pPr>
            <a:r>
              <a:rPr lang="en-US" dirty="0" smtClean="0"/>
              <a:t> When the focus is on receiving, our thinking changes from “How much do I give to God of what is mine?” to “How much of God’s do I keep for myself?”</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3810000"/>
            <a:ext cx="3048000" cy="2068285"/>
          </a:xfrm>
          <a:prstGeom prst="rect">
            <a:avLst/>
          </a:prstGeom>
        </p:spPr>
      </p:pic>
    </p:spTree>
    <p:extLst>
      <p:ext uri="{BB962C8B-B14F-4D97-AF65-F5344CB8AC3E}">
        <p14:creationId xmlns:p14="http://schemas.microsoft.com/office/powerpoint/2010/main" val="180897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solidFill>
                  <a:srgbClr val="C00000"/>
                </a:solidFill>
              </a:rPr>
              <a:t>The Joy of Receiving God’s Blessings</a:t>
            </a:r>
            <a:endParaRPr lang="en-US" sz="34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Apostle Paul wrote: “Now we have received not the spirit of the world, but the Spirit Who is from God that we might understand the things freely given us by God” (1 Corinthians </a:t>
            </a:r>
            <a:r>
              <a:rPr lang="en-US" dirty="0" smtClean="0"/>
              <a:t>2:12</a:t>
            </a:r>
            <a:r>
              <a:rPr lang="en-US" dirty="0" smtClean="0"/>
              <a:t>).</a:t>
            </a:r>
          </a:p>
          <a:p>
            <a:pPr marL="0" indent="0">
              <a:buNone/>
            </a:pPr>
            <a:endParaRPr lang="en-US" dirty="0" smtClean="0"/>
          </a:p>
          <a:p>
            <a:pPr marL="0" indent="0">
              <a:buNone/>
            </a:pPr>
            <a:r>
              <a:rPr lang="en-US" dirty="0" smtClean="0"/>
              <a:t>Only by the Spirit can we begin to understand and be grateful for God’s grace in Jesus.  Through His Word, God opens our minds and hearts.</a:t>
            </a:r>
            <a:endParaRPr lang="en-US" dirty="0"/>
          </a:p>
        </p:txBody>
      </p:sp>
    </p:spTree>
    <p:extLst>
      <p:ext uri="{BB962C8B-B14F-4D97-AF65-F5344CB8AC3E}">
        <p14:creationId xmlns:p14="http://schemas.microsoft.com/office/powerpoint/2010/main" val="681441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solidFill>
                  <a:srgbClr val="C00000"/>
                </a:solidFill>
              </a:rPr>
              <a:t>The Joy of Receiving God’s Blessings</a:t>
            </a:r>
            <a:endParaRPr lang="en-US" sz="34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By God’s grace through faith, we understand that all we are and have are gifts from God.</a:t>
            </a:r>
          </a:p>
          <a:p>
            <a:pPr marL="0" indent="0">
              <a:spcBef>
                <a:spcPts val="0"/>
              </a:spcBef>
              <a:buNone/>
            </a:pPr>
            <a:r>
              <a:rPr lang="en-US" u="sng" dirty="0" smtClean="0"/>
              <a:t>Spiritual blessings</a:t>
            </a:r>
            <a:r>
              <a:rPr lang="en-US" dirty="0" smtClean="0"/>
              <a:t>:</a:t>
            </a:r>
          </a:p>
          <a:p>
            <a:pPr marL="0" indent="0">
              <a:spcBef>
                <a:spcPts val="0"/>
              </a:spcBef>
              <a:buNone/>
            </a:pPr>
            <a:r>
              <a:rPr lang="en-US" sz="2800" dirty="0" smtClean="0"/>
              <a:t>Faith	(Romans 10:17)		Mercy (Psalm 51:1)</a:t>
            </a:r>
          </a:p>
          <a:p>
            <a:pPr marL="0" indent="0">
              <a:spcBef>
                <a:spcPts val="0"/>
              </a:spcBef>
              <a:buNone/>
            </a:pPr>
            <a:r>
              <a:rPr lang="en-US" sz="2800" dirty="0" smtClean="0"/>
              <a:t>Forgiveness (Matthew 9:2)	Purpose (1 Peter 4:10)</a:t>
            </a:r>
          </a:p>
          <a:p>
            <a:pPr marL="0" indent="0">
              <a:spcBef>
                <a:spcPts val="0"/>
              </a:spcBef>
              <a:buNone/>
            </a:pPr>
            <a:r>
              <a:rPr lang="en-US" sz="2800" dirty="0" smtClean="0"/>
              <a:t>Godly wisdom (James 1:5)	Identity (John 1:12-13)</a:t>
            </a:r>
          </a:p>
          <a:p>
            <a:pPr marL="0" indent="0">
              <a:spcBef>
                <a:spcPts val="0"/>
              </a:spcBef>
              <a:buNone/>
            </a:pPr>
            <a:r>
              <a:rPr lang="en-US" sz="2800" dirty="0" smtClean="0"/>
              <a:t>Hope (Romans 8:23-25)		Salvation (John 3:16)</a:t>
            </a:r>
          </a:p>
          <a:p>
            <a:pPr marL="0" indent="0">
              <a:spcBef>
                <a:spcPts val="0"/>
              </a:spcBef>
              <a:buNone/>
            </a:pPr>
            <a:r>
              <a:rPr lang="en-US" sz="2800" dirty="0" smtClean="0"/>
              <a:t>Peace (Philippians 4:7)		Fellowship (1 </a:t>
            </a:r>
            <a:r>
              <a:rPr lang="en-US" sz="2800" dirty="0" err="1" smtClean="0"/>
              <a:t>Cor</a:t>
            </a:r>
            <a:r>
              <a:rPr lang="en-US" sz="2800" dirty="0" smtClean="0"/>
              <a:t> 1:9)</a:t>
            </a:r>
          </a:p>
          <a:p>
            <a:pPr marL="0" indent="0">
              <a:spcBef>
                <a:spcPts val="0"/>
              </a:spcBef>
              <a:buNone/>
            </a:pPr>
            <a:r>
              <a:rPr lang="en-US" sz="2800" dirty="0" smtClean="0"/>
              <a:t>Joy (Psalm 16:11)			Contentment (Phil 4:11)</a:t>
            </a:r>
          </a:p>
          <a:p>
            <a:pPr marL="0" indent="0">
              <a:spcBef>
                <a:spcPts val="0"/>
              </a:spcBef>
              <a:buNone/>
            </a:pPr>
            <a:r>
              <a:rPr lang="en-US" sz="2800" dirty="0" smtClean="0"/>
              <a:t>Grace (John 1:16)			Value (Matthew 6:26)</a:t>
            </a:r>
          </a:p>
          <a:p>
            <a:pPr marL="0" indent="0">
              <a:spcBef>
                <a:spcPts val="0"/>
              </a:spcBef>
              <a:buNone/>
            </a:pPr>
            <a:endParaRPr lang="en-US" sz="2800" dirty="0"/>
          </a:p>
        </p:txBody>
      </p:sp>
    </p:spTree>
    <p:extLst>
      <p:ext uri="{BB962C8B-B14F-4D97-AF65-F5344CB8AC3E}">
        <p14:creationId xmlns:p14="http://schemas.microsoft.com/office/powerpoint/2010/main" val="4125692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rgbClr val="C00000"/>
                </a:solidFill>
              </a:rPr>
              <a:t>The Joy of Receiving God’s Blessings</a:t>
            </a:r>
            <a:endParaRPr lang="en-US" sz="34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Our God will provide for every need (bodily and eternal) that arises (Philippians 4:19).  All the riches of God become available to us because of what Jesus did.</a:t>
            </a:r>
          </a:p>
          <a:p>
            <a:pPr marL="0" indent="0">
              <a:buNone/>
            </a:pPr>
            <a:r>
              <a:rPr lang="en-US" dirty="0" smtClean="0"/>
              <a:t>Examples of God’s extravagant generosity:</a:t>
            </a:r>
          </a:p>
          <a:p>
            <a:r>
              <a:rPr lang="en-US" dirty="0" smtClean="0"/>
              <a:t>Family, friends, homes, cars, boats, churches, jobs, communities, money, sports, music, etc.</a:t>
            </a:r>
          </a:p>
          <a:p>
            <a:r>
              <a:rPr lang="en-US" dirty="0" smtClean="0"/>
              <a:t>As God’s stewards, we faithfully manage what has been entrusted to us (1 Corinthians 4:2).</a:t>
            </a:r>
            <a:endParaRPr lang="en-US" dirty="0"/>
          </a:p>
        </p:txBody>
      </p:sp>
    </p:spTree>
    <p:extLst>
      <p:ext uri="{BB962C8B-B14F-4D97-AF65-F5344CB8AC3E}">
        <p14:creationId xmlns:p14="http://schemas.microsoft.com/office/powerpoint/2010/main" val="2535028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solidFill>
                  <a:srgbClr val="C00000"/>
                </a:solidFill>
              </a:rPr>
              <a:t>The Joy of Receiving God’s Blessings</a:t>
            </a:r>
            <a:endParaRPr lang="en-US" sz="3400" dirty="0"/>
          </a:p>
        </p:txBody>
      </p:sp>
      <p:sp>
        <p:nvSpPr>
          <p:cNvPr id="3" name="Content Placeholder 2"/>
          <p:cNvSpPr>
            <a:spLocks noGrp="1"/>
          </p:cNvSpPr>
          <p:nvPr>
            <p:ph idx="1"/>
          </p:nvPr>
        </p:nvSpPr>
        <p:spPr/>
        <p:txBody>
          <a:bodyPr/>
          <a:lstStyle/>
          <a:p>
            <a:pPr marL="0" indent="0">
              <a:buNone/>
            </a:pPr>
            <a:r>
              <a:rPr lang="en-US" dirty="0" smtClean="0"/>
              <a:t>Summary of Part One:</a:t>
            </a:r>
          </a:p>
          <a:p>
            <a:pPr marL="514350" indent="-514350">
              <a:buAutoNum type="arabicPeriod"/>
            </a:pPr>
            <a:r>
              <a:rPr lang="en-US" dirty="0" smtClean="0"/>
              <a:t>We are blessed by God’s grace in Jesus.</a:t>
            </a:r>
          </a:p>
          <a:p>
            <a:pPr marL="514350" indent="-514350">
              <a:buAutoNum type="arabicPeriod"/>
            </a:pPr>
            <a:r>
              <a:rPr lang="en-US" dirty="0" smtClean="0"/>
              <a:t>We acknowledge God as the source of our blessings.</a:t>
            </a:r>
          </a:p>
          <a:p>
            <a:pPr marL="514350" indent="-514350">
              <a:buAutoNum type="arabicPeriod"/>
            </a:pPr>
            <a:r>
              <a:rPr lang="en-US" dirty="0" smtClean="0"/>
              <a:t>We receive God’s blessings with joy and thanksgiving.</a:t>
            </a:r>
          </a:p>
          <a:p>
            <a:pPr marL="514350" indent="-514350">
              <a:buAutoNum type="arabicPeriod"/>
            </a:pPr>
            <a:r>
              <a:rPr lang="en-US" dirty="0" smtClean="0"/>
              <a:t>God wants us to enjoy His blessings.</a:t>
            </a:r>
            <a:endParaRPr lang="en-US" dirty="0"/>
          </a:p>
        </p:txBody>
      </p:sp>
    </p:spTree>
    <p:extLst>
      <p:ext uri="{BB962C8B-B14F-4D97-AF65-F5344CB8AC3E}">
        <p14:creationId xmlns:p14="http://schemas.microsoft.com/office/powerpoint/2010/main" val="2109867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400" b="1" dirty="0" smtClean="0">
                <a:solidFill>
                  <a:schemeClr val="accent5">
                    <a:lumMod val="50000"/>
                  </a:schemeClr>
                </a:solidFill>
              </a:rPr>
              <a:t>Part Two:</a:t>
            </a:r>
            <a:br>
              <a:rPr lang="en-US" sz="3400" b="1" dirty="0" smtClean="0">
                <a:solidFill>
                  <a:schemeClr val="accent5">
                    <a:lumMod val="50000"/>
                  </a:schemeClr>
                </a:solidFill>
              </a:rPr>
            </a:br>
            <a:r>
              <a:rPr lang="en-US" sz="3400" b="1" dirty="0" smtClean="0">
                <a:solidFill>
                  <a:schemeClr val="accent5">
                    <a:lumMod val="50000"/>
                  </a:schemeClr>
                </a:solidFill>
              </a:rPr>
              <a:t>          The Joy of Managing God’s Blessings</a:t>
            </a:r>
            <a:endParaRPr lang="en-US" sz="3400" b="1" dirty="0">
              <a:solidFill>
                <a:schemeClr val="accent5">
                  <a:lumMod val="50000"/>
                </a:schemeClr>
              </a:solidFill>
            </a:endParaRPr>
          </a:p>
        </p:txBody>
      </p:sp>
      <p:sp>
        <p:nvSpPr>
          <p:cNvPr id="3" name="Content Placeholder 2"/>
          <p:cNvSpPr>
            <a:spLocks noGrp="1"/>
          </p:cNvSpPr>
          <p:nvPr>
            <p:ph idx="1"/>
          </p:nvPr>
        </p:nvSpPr>
        <p:spPr/>
        <p:txBody>
          <a:bodyPr/>
          <a:lstStyle/>
          <a:p>
            <a:pPr marL="0" indent="0">
              <a:buNone/>
            </a:pPr>
            <a:r>
              <a:rPr lang="en-US" dirty="0" smtClean="0"/>
              <a:t>Whether God gives us many years or few, much money or little, and many talents or few, we can manage all that He entrusts to us faithfully and joyfully.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3352800"/>
            <a:ext cx="2590800" cy="2590800"/>
          </a:xfrm>
          <a:prstGeom prst="rect">
            <a:avLst/>
          </a:prstGeom>
        </p:spPr>
      </p:pic>
    </p:spTree>
    <p:extLst>
      <p:ext uri="{BB962C8B-B14F-4D97-AF65-F5344CB8AC3E}">
        <p14:creationId xmlns:p14="http://schemas.microsoft.com/office/powerpoint/2010/main" val="48629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chemeClr val="accent5">
                    <a:lumMod val="50000"/>
                  </a:schemeClr>
                </a:solidFill>
              </a:rPr>
              <a:t>The Joy of Managing God’s Blessings</a:t>
            </a:r>
          </a:p>
        </p:txBody>
      </p:sp>
      <p:sp>
        <p:nvSpPr>
          <p:cNvPr id="3" name="Content Placeholder 2"/>
          <p:cNvSpPr>
            <a:spLocks noGrp="1"/>
          </p:cNvSpPr>
          <p:nvPr>
            <p:ph idx="1"/>
          </p:nvPr>
        </p:nvSpPr>
        <p:spPr/>
        <p:txBody>
          <a:bodyPr>
            <a:normAutofit lnSpcReduction="10000"/>
          </a:bodyPr>
          <a:lstStyle/>
          <a:p>
            <a:pPr marL="0" indent="0">
              <a:buNone/>
            </a:pPr>
            <a:r>
              <a:rPr lang="en-US" dirty="0" smtClean="0"/>
              <a:t>In order for us to manage Gods blessings faithfully and responsibly, we need God’s wisdom.  </a:t>
            </a:r>
          </a:p>
          <a:p>
            <a:pPr marL="0" indent="0">
              <a:buNone/>
            </a:pPr>
            <a:r>
              <a:rPr lang="en-US" dirty="0" smtClean="0"/>
              <a:t>Proverbs 9:10a points out, “The fear of the Lord is the beginning of wisdom.”  </a:t>
            </a:r>
          </a:p>
          <a:p>
            <a:pPr marL="0" indent="0">
              <a:buNone/>
            </a:pPr>
            <a:r>
              <a:rPr lang="en-US" dirty="0" smtClean="0"/>
              <a:t>Bill </a:t>
            </a:r>
            <a:r>
              <a:rPr lang="en-US" dirty="0" err="1" smtClean="0"/>
              <a:t>Gothard</a:t>
            </a:r>
            <a:r>
              <a:rPr lang="en-US" dirty="0" smtClean="0"/>
              <a:t> said, “Wisdom is seeing things from God’s perspective.”  </a:t>
            </a:r>
          </a:p>
          <a:p>
            <a:pPr marL="0" indent="0">
              <a:buNone/>
            </a:pPr>
            <a:r>
              <a:rPr lang="en-US" dirty="0" smtClean="0"/>
              <a:t>We receive wisdom as a gift from God (Proverbs 2:6).</a:t>
            </a:r>
            <a:endParaRPr lang="en-US" dirty="0"/>
          </a:p>
        </p:txBody>
      </p:sp>
    </p:spTree>
    <p:extLst>
      <p:ext uri="{BB962C8B-B14F-4D97-AF65-F5344CB8AC3E}">
        <p14:creationId xmlns:p14="http://schemas.microsoft.com/office/powerpoint/2010/main" val="4236179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chemeClr val="accent5">
                    <a:lumMod val="50000"/>
                  </a:schemeClr>
                </a:solidFill>
              </a:rPr>
              <a:t>The Joy of Managing God’s Blessings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Godly wisdom enables us to manage God’s blessings with an eternal perspective.  Godly wisdom…</a:t>
            </a:r>
          </a:p>
          <a:p>
            <a:r>
              <a:rPr lang="en-US" dirty="0"/>
              <a:t>m</a:t>
            </a:r>
            <a:r>
              <a:rPr lang="en-US" dirty="0" smtClean="0"/>
              <a:t>otivates us to seek after things that are right and pure.</a:t>
            </a:r>
          </a:p>
          <a:p>
            <a:r>
              <a:rPr lang="en-US" dirty="0"/>
              <a:t>m</a:t>
            </a:r>
            <a:r>
              <a:rPr lang="en-US" dirty="0" smtClean="0"/>
              <a:t>otivates us to seek God’s direction as we follow His plan and manage His blessings.</a:t>
            </a:r>
          </a:p>
          <a:p>
            <a:r>
              <a:rPr lang="en-US" dirty="0"/>
              <a:t>i</a:t>
            </a:r>
            <a:r>
              <a:rPr lang="en-US" dirty="0" smtClean="0"/>
              <a:t>s not popular with people with worldly interests.</a:t>
            </a:r>
          </a:p>
          <a:p>
            <a:r>
              <a:rPr lang="en-US" dirty="0"/>
              <a:t>w</a:t>
            </a:r>
            <a:r>
              <a:rPr lang="en-US" dirty="0" smtClean="0"/>
              <a:t>ill give us the ultimate victory over Satan and death.</a:t>
            </a:r>
          </a:p>
          <a:p>
            <a:pPr marL="0" indent="0">
              <a:buNone/>
            </a:pPr>
            <a:endParaRPr lang="en-US" dirty="0"/>
          </a:p>
        </p:txBody>
      </p:sp>
    </p:spTree>
    <p:extLst>
      <p:ext uri="{BB962C8B-B14F-4D97-AF65-F5344CB8AC3E}">
        <p14:creationId xmlns:p14="http://schemas.microsoft.com/office/powerpoint/2010/main" val="3241951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chemeClr val="accent5">
                    <a:lumMod val="50000"/>
                  </a:schemeClr>
                </a:solidFill>
              </a:rPr>
              <a:t>The Joy of Managing God’s Blessings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Jesus gives two examples of people who managed God’s blessings with worldly wisdom rather than with God’s wisdom.</a:t>
            </a:r>
          </a:p>
          <a:p>
            <a:pPr marL="0" indent="0">
              <a:buNone/>
            </a:pPr>
            <a:r>
              <a:rPr lang="en-US" dirty="0" smtClean="0"/>
              <a:t>1. The </a:t>
            </a:r>
            <a:r>
              <a:rPr lang="en-US" u="sng" dirty="0" smtClean="0"/>
              <a:t>Parable of the Rich Fool </a:t>
            </a:r>
            <a:r>
              <a:rPr lang="en-US" dirty="0" smtClean="0"/>
              <a:t>(Luke 12:13-21).</a:t>
            </a:r>
          </a:p>
          <a:p>
            <a:pPr marL="0" indent="0">
              <a:buNone/>
            </a:pPr>
            <a:r>
              <a:rPr lang="en-US" dirty="0" smtClean="0"/>
              <a:t>From a worldly perspective, he was a wise manager.  His harvests were so large that he needed bigger barns.  However, a lifetime of worldly wisdom made him a “fool.”</a:t>
            </a:r>
          </a:p>
          <a:p>
            <a:pPr marL="0" indent="0">
              <a:buNone/>
            </a:pPr>
            <a:r>
              <a:rPr lang="en-US" dirty="0" smtClean="0"/>
              <a:t>What was God’s response to this wealthy farmer?  Why was God not pleased with how he managed his blessings?</a:t>
            </a:r>
            <a:endParaRPr lang="en-US" dirty="0"/>
          </a:p>
        </p:txBody>
      </p:sp>
    </p:spTree>
    <p:extLst>
      <p:ext uri="{BB962C8B-B14F-4D97-AF65-F5344CB8AC3E}">
        <p14:creationId xmlns:p14="http://schemas.microsoft.com/office/powerpoint/2010/main" val="184028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lstStyle/>
          <a:p>
            <a:pPr marL="0" indent="0">
              <a:buNone/>
            </a:pPr>
            <a:r>
              <a:rPr lang="en-US" dirty="0" smtClean="0"/>
              <a:t>Coming soon!</a:t>
            </a:r>
          </a:p>
          <a:p>
            <a:pPr marL="0" indent="0" algn="ctr">
              <a:buNone/>
            </a:pPr>
            <a:r>
              <a:rPr lang="en-US" b="1" dirty="0" smtClean="0">
                <a:solidFill>
                  <a:srgbClr val="C00000"/>
                </a:solidFill>
              </a:rPr>
              <a:t>“Experiencing the Joy of Generosity”</a:t>
            </a:r>
          </a:p>
          <a:p>
            <a:pPr marL="0" indent="0" algn="ctr">
              <a:buNone/>
            </a:pPr>
            <a:r>
              <a:rPr lang="en-US" dirty="0" smtClean="0"/>
              <a:t>A Three-week Stewardship Emphasis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224" y="2819400"/>
            <a:ext cx="5486400" cy="2849526"/>
          </a:xfrm>
          <a:prstGeom prst="rect">
            <a:avLst/>
          </a:prstGeom>
        </p:spPr>
      </p:pic>
    </p:spTree>
    <p:extLst>
      <p:ext uri="{BB962C8B-B14F-4D97-AF65-F5344CB8AC3E}">
        <p14:creationId xmlns:p14="http://schemas.microsoft.com/office/powerpoint/2010/main" val="3702525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chemeClr val="accent5">
                    <a:lumMod val="50000"/>
                  </a:schemeClr>
                </a:solidFill>
              </a:rPr>
              <a:t>The Joy of Managing God’s Blessings</a:t>
            </a:r>
          </a:p>
        </p:txBody>
      </p:sp>
      <p:sp>
        <p:nvSpPr>
          <p:cNvPr id="3" name="Content Placeholder 2"/>
          <p:cNvSpPr>
            <a:spLocks noGrp="1"/>
          </p:cNvSpPr>
          <p:nvPr>
            <p:ph idx="1"/>
          </p:nvPr>
        </p:nvSpPr>
        <p:spPr/>
        <p:txBody>
          <a:bodyPr>
            <a:normAutofit/>
          </a:bodyPr>
          <a:lstStyle/>
          <a:p>
            <a:pPr marL="0" indent="0">
              <a:buNone/>
            </a:pPr>
            <a:r>
              <a:rPr lang="en-US" dirty="0" smtClean="0"/>
              <a:t>2. </a:t>
            </a:r>
            <a:r>
              <a:rPr lang="en-US" u="sng" dirty="0" smtClean="0"/>
              <a:t>The Rich Young Man </a:t>
            </a:r>
            <a:r>
              <a:rPr lang="en-US" dirty="0" smtClean="0"/>
              <a:t>(Mark 10:17-25).</a:t>
            </a:r>
          </a:p>
          <a:p>
            <a:pPr marL="0" indent="0">
              <a:spcBef>
                <a:spcPts val="0"/>
              </a:spcBef>
              <a:buNone/>
            </a:pPr>
            <a:r>
              <a:rPr lang="en-US" sz="3000" dirty="0" smtClean="0"/>
              <a:t>Again from a worldly perspective, the Rich Young Man was a very successful money manager.</a:t>
            </a:r>
          </a:p>
          <a:p>
            <a:pPr marL="0" indent="0">
              <a:spcBef>
                <a:spcPts val="0"/>
              </a:spcBef>
              <a:buNone/>
            </a:pPr>
            <a:r>
              <a:rPr lang="en-US" sz="3000" dirty="0" smtClean="0"/>
              <a:t>Knowing the Rich Young Man was in love with his money, Jesus asked him to sell everything and give it to the poor.  Unable to do so, he left very sadly.</a:t>
            </a:r>
          </a:p>
          <a:p>
            <a:pPr marL="0" indent="0">
              <a:spcBef>
                <a:spcPts val="0"/>
              </a:spcBef>
              <a:buNone/>
            </a:pPr>
            <a:endParaRPr lang="en-US" sz="3000" dirty="0" smtClean="0"/>
          </a:p>
          <a:p>
            <a:pPr marL="0" indent="0">
              <a:spcBef>
                <a:spcPts val="0"/>
              </a:spcBef>
              <a:buNone/>
            </a:pPr>
            <a:r>
              <a:rPr lang="en-US" sz="3000" dirty="0" smtClean="0"/>
              <a:t>Why did Jesus ask him to sell everything?</a:t>
            </a:r>
          </a:p>
          <a:p>
            <a:pPr marL="0" indent="0">
              <a:spcBef>
                <a:spcPts val="0"/>
              </a:spcBef>
              <a:buNone/>
            </a:pPr>
            <a:r>
              <a:rPr lang="en-US" sz="3000" dirty="0" smtClean="0"/>
              <a:t>How do we apply this to our lives?</a:t>
            </a:r>
            <a:endParaRPr lang="en-US" sz="3000" dirty="0"/>
          </a:p>
        </p:txBody>
      </p:sp>
    </p:spTree>
    <p:extLst>
      <p:ext uri="{BB962C8B-B14F-4D97-AF65-F5344CB8AC3E}">
        <p14:creationId xmlns:p14="http://schemas.microsoft.com/office/powerpoint/2010/main" val="1276092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chemeClr val="accent5">
                    <a:lumMod val="50000"/>
                  </a:schemeClr>
                </a:solidFill>
              </a:rPr>
              <a:t>The Joy of Managing God’s Blessings</a:t>
            </a:r>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smtClean="0"/>
              <a:t>The </a:t>
            </a:r>
            <a:r>
              <a:rPr lang="en-US" sz="2800" u="sng" dirty="0" smtClean="0"/>
              <a:t>Parable of the Talents </a:t>
            </a:r>
            <a:r>
              <a:rPr lang="en-US" sz="2800" dirty="0" smtClean="0"/>
              <a:t>(Matthew 25:14-30).</a:t>
            </a:r>
          </a:p>
          <a:p>
            <a:pPr marL="0" indent="0">
              <a:spcBef>
                <a:spcPts val="0"/>
              </a:spcBef>
              <a:buNone/>
            </a:pPr>
            <a:r>
              <a:rPr lang="en-US" sz="2800" dirty="0" smtClean="0"/>
              <a:t>By telling us this parable, Jesus </a:t>
            </a:r>
          </a:p>
          <a:p>
            <a:pPr marL="0" indent="0">
              <a:spcBef>
                <a:spcPts val="0"/>
              </a:spcBef>
              <a:buNone/>
            </a:pPr>
            <a:r>
              <a:rPr lang="en-US" sz="2800" dirty="0" smtClean="0"/>
              <a:t>lets us know that He is concerned </a:t>
            </a:r>
          </a:p>
          <a:p>
            <a:pPr marL="0" indent="0">
              <a:spcBef>
                <a:spcPts val="0"/>
              </a:spcBef>
              <a:buNone/>
            </a:pPr>
            <a:r>
              <a:rPr lang="en-US" sz="2800" dirty="0" smtClean="0"/>
              <a:t>about the management of our </a:t>
            </a:r>
          </a:p>
          <a:p>
            <a:pPr marL="0" indent="0">
              <a:spcBef>
                <a:spcPts val="0"/>
              </a:spcBef>
              <a:buNone/>
            </a:pPr>
            <a:r>
              <a:rPr lang="en-US" sz="2800" dirty="0" smtClean="0"/>
              <a:t>money.</a:t>
            </a:r>
          </a:p>
          <a:p>
            <a:pPr marL="0" indent="0">
              <a:spcBef>
                <a:spcPts val="0"/>
              </a:spcBef>
              <a:buNone/>
            </a:pPr>
            <a:r>
              <a:rPr lang="en-US" sz="2800" dirty="0" smtClean="0"/>
              <a:t>God wants and expects us to use and </a:t>
            </a:r>
          </a:p>
          <a:p>
            <a:pPr marL="0" indent="0">
              <a:spcBef>
                <a:spcPts val="0"/>
              </a:spcBef>
              <a:buNone/>
            </a:pPr>
            <a:r>
              <a:rPr lang="en-US" sz="2800" dirty="0" smtClean="0"/>
              <a:t>multiply the resources He entrusts to</a:t>
            </a:r>
          </a:p>
          <a:p>
            <a:pPr marL="0" indent="0">
              <a:spcBef>
                <a:spcPts val="0"/>
              </a:spcBef>
              <a:buNone/>
            </a:pPr>
            <a:r>
              <a:rPr lang="en-US" sz="2800" dirty="0" smtClean="0"/>
              <a:t>us. </a:t>
            </a:r>
            <a:r>
              <a:rPr lang="en-US" sz="2800" dirty="0"/>
              <a:t>Wise management of money </a:t>
            </a:r>
            <a:r>
              <a:rPr lang="en-US" sz="2800" dirty="0" smtClean="0"/>
              <a:t>pleases</a:t>
            </a:r>
          </a:p>
          <a:p>
            <a:pPr marL="0" indent="0">
              <a:spcBef>
                <a:spcPts val="0"/>
              </a:spcBef>
              <a:buNone/>
            </a:pPr>
            <a:r>
              <a:rPr lang="en-US" sz="2800" dirty="0" smtClean="0"/>
              <a:t>the </a:t>
            </a:r>
            <a:r>
              <a:rPr lang="en-US" sz="2800" dirty="0"/>
              <a:t>Lord.</a:t>
            </a:r>
          </a:p>
          <a:p>
            <a:pPr marL="0" indent="0">
              <a:spcBef>
                <a:spcPts val="0"/>
              </a:spcBef>
              <a:buNone/>
            </a:pPr>
            <a:r>
              <a:rPr lang="en-US" sz="2800" dirty="0" smtClean="0"/>
              <a:t>How </a:t>
            </a:r>
            <a:r>
              <a:rPr lang="en-US" sz="2800" dirty="0"/>
              <a:t>would you summarize the parable?</a:t>
            </a:r>
          </a:p>
          <a:p>
            <a:pPr marL="0" indent="0">
              <a:spcBef>
                <a:spcPts val="0"/>
              </a:spcBef>
              <a:buNone/>
            </a:pPr>
            <a:r>
              <a:rPr lang="en-US" sz="2800" dirty="0" smtClean="0"/>
              <a:t>What did the master (Jesus) tell the two faithful servants?  What did he say to the unfaithful one?</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0656" y="2133600"/>
            <a:ext cx="2599944" cy="2599944"/>
          </a:xfrm>
          <a:prstGeom prst="rect">
            <a:avLst/>
          </a:prstGeom>
        </p:spPr>
      </p:pic>
    </p:spTree>
    <p:extLst>
      <p:ext uri="{BB962C8B-B14F-4D97-AF65-F5344CB8AC3E}">
        <p14:creationId xmlns:p14="http://schemas.microsoft.com/office/powerpoint/2010/main" val="32784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chemeClr val="accent5">
                    <a:lumMod val="50000"/>
                  </a:schemeClr>
                </a:solidFill>
              </a:rPr>
              <a:t>The Joy of </a:t>
            </a:r>
            <a:r>
              <a:rPr lang="en-US" sz="3400" b="1" dirty="0" smtClean="0">
                <a:solidFill>
                  <a:schemeClr val="accent5">
                    <a:lumMod val="50000"/>
                  </a:schemeClr>
                </a:solidFill>
              </a:rPr>
              <a:t>Managing </a:t>
            </a:r>
            <a:r>
              <a:rPr lang="en-US" sz="3400" b="1" dirty="0">
                <a:solidFill>
                  <a:schemeClr val="accent5">
                    <a:lumMod val="50000"/>
                  </a:schemeClr>
                </a:solidFill>
              </a:rPr>
              <a:t>God’s Blessings</a:t>
            </a:r>
            <a:endParaRPr lang="en-US" sz="3400" dirty="0">
              <a:solidFill>
                <a:schemeClr val="accent5">
                  <a:lumMod val="50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Summary of Part Two:</a:t>
            </a:r>
          </a:p>
          <a:p>
            <a:pPr marL="514350" indent="-514350">
              <a:buAutoNum type="arabicPeriod"/>
            </a:pPr>
            <a:r>
              <a:rPr lang="en-US" dirty="0" smtClean="0"/>
              <a:t>God enables and equips us to develop and manage the blessings He entrusts to us.</a:t>
            </a:r>
          </a:p>
          <a:p>
            <a:pPr marL="514350" indent="-514350">
              <a:buAutoNum type="arabicPeriod"/>
            </a:pPr>
            <a:r>
              <a:rPr lang="en-US" dirty="0" smtClean="0"/>
              <a:t>God wants us to rely on His wisdom to manage our blessings for His purposes.</a:t>
            </a:r>
          </a:p>
          <a:p>
            <a:pPr marL="514350" indent="-514350">
              <a:buAutoNum type="arabicPeriod"/>
            </a:pPr>
            <a:r>
              <a:rPr lang="en-US" dirty="0" smtClean="0"/>
              <a:t>God wants us to manage our blessings with an eternal perspective.</a:t>
            </a:r>
          </a:p>
          <a:p>
            <a:pPr marL="514350" indent="-514350">
              <a:buAutoNum type="arabicPeriod"/>
            </a:pPr>
            <a:r>
              <a:rPr lang="en-US" dirty="0" smtClean="0"/>
              <a:t>God fills us with joy as we manage our blessings faithfully.</a:t>
            </a:r>
          </a:p>
          <a:p>
            <a:pPr marL="514350" indent="-514350">
              <a:buAutoNum type="arabicPeriod"/>
            </a:pPr>
            <a:endParaRPr lang="en-US" dirty="0"/>
          </a:p>
        </p:txBody>
      </p:sp>
    </p:spTree>
    <p:extLst>
      <p:ext uri="{BB962C8B-B14F-4D97-AF65-F5344CB8AC3E}">
        <p14:creationId xmlns:p14="http://schemas.microsoft.com/office/powerpoint/2010/main" val="956394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l"/>
            <a:r>
              <a:rPr lang="en-US" sz="3400" b="1" dirty="0" smtClean="0">
                <a:solidFill>
                  <a:schemeClr val="accent2">
                    <a:lumMod val="50000"/>
                  </a:schemeClr>
                </a:solidFill>
              </a:rPr>
              <a:t>Part Three:</a:t>
            </a:r>
            <a:br>
              <a:rPr lang="en-US" sz="3400" b="1" dirty="0" smtClean="0">
                <a:solidFill>
                  <a:schemeClr val="accent2">
                    <a:lumMod val="50000"/>
                  </a:schemeClr>
                </a:solidFill>
              </a:rPr>
            </a:br>
            <a:r>
              <a:rPr lang="en-US" sz="3400" b="1" dirty="0" smtClean="0">
                <a:solidFill>
                  <a:schemeClr val="accent2">
                    <a:lumMod val="50000"/>
                  </a:schemeClr>
                </a:solidFill>
              </a:rPr>
              <a:t>           The Joy of Sharing God’s Blessings</a:t>
            </a:r>
            <a:endParaRPr lang="en-US" sz="3400" b="1" dirty="0">
              <a:solidFill>
                <a:schemeClr val="accent2">
                  <a:lumMod val="50000"/>
                </a:schemeClr>
              </a:solidFill>
            </a:endParaRPr>
          </a:p>
        </p:txBody>
      </p:sp>
      <p:sp>
        <p:nvSpPr>
          <p:cNvPr id="3" name="Content Placeholder 2"/>
          <p:cNvSpPr>
            <a:spLocks noGrp="1"/>
          </p:cNvSpPr>
          <p:nvPr>
            <p:ph idx="1"/>
          </p:nvPr>
        </p:nvSpPr>
        <p:spPr/>
        <p:txBody>
          <a:bodyPr/>
          <a:lstStyle/>
          <a:p>
            <a:pPr marL="0" indent="0">
              <a:buNone/>
            </a:pPr>
            <a:r>
              <a:rPr lang="en-US" dirty="0" smtClean="0"/>
              <a:t>Having received God’s blessings graciously and managed them faithfully, we can share them joyfully and generously.</a:t>
            </a:r>
          </a:p>
          <a:p>
            <a:pPr marL="0" indent="0">
              <a:buNone/>
            </a:pPr>
            <a:endParaRPr lang="en-US" dirty="0"/>
          </a:p>
          <a:p>
            <a:pPr marL="0" indent="0">
              <a:buNone/>
            </a:pPr>
            <a:r>
              <a:rPr lang="en-US" dirty="0" smtClean="0"/>
              <a:t>“And God is able to make all grace abound to you, so that having all sufficiency in all things at al times, you may abound in every good work”</a:t>
            </a:r>
          </a:p>
          <a:p>
            <a:pPr marL="0" indent="0">
              <a:buNone/>
            </a:pPr>
            <a:r>
              <a:rPr lang="en-US" dirty="0" smtClean="0"/>
              <a:t>(2 Corinthians 9:8).</a:t>
            </a:r>
            <a:endParaRPr lang="en-US" dirty="0"/>
          </a:p>
        </p:txBody>
      </p:sp>
    </p:spTree>
    <p:extLst>
      <p:ext uri="{BB962C8B-B14F-4D97-AF65-F5344CB8AC3E}">
        <p14:creationId xmlns:p14="http://schemas.microsoft.com/office/powerpoint/2010/main" val="411100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chemeClr val="accent2">
                    <a:lumMod val="50000"/>
                  </a:schemeClr>
                </a:solidFill>
              </a:rPr>
              <a:t>The Joy of Sharing God’s Blessings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“God loves a cheerful giver” (2 Corinthians 9:7).</a:t>
            </a:r>
          </a:p>
          <a:p>
            <a:pPr marL="0" indent="0">
              <a:buNone/>
            </a:pPr>
            <a:r>
              <a:rPr lang="en-US" u="sng" dirty="0" smtClean="0"/>
              <a:t>In the words of author and pastor Randy Alcorn</a:t>
            </a:r>
            <a:r>
              <a:rPr lang="en-US" dirty="0" smtClean="0"/>
              <a:t>:</a:t>
            </a:r>
          </a:p>
          <a:p>
            <a:pPr marL="0" indent="0">
              <a:buNone/>
            </a:pPr>
            <a:r>
              <a:rPr lang="en-US" sz="3000" dirty="0" smtClean="0"/>
              <a:t>“The more we give, the more we delight in our giving—and the more God delights in us.  Our giving pleases us.  But more important it pleases God.</a:t>
            </a:r>
          </a:p>
          <a:p>
            <a:pPr marL="0" indent="0">
              <a:buNone/>
            </a:pPr>
            <a:r>
              <a:rPr lang="en-US" sz="3000" dirty="0" smtClean="0"/>
              <a:t>This doesn’t mean we should give only when we’re feeling cheerful.  The cheerfulness often comes during and after the act of obedience, not before it.  So don’t wait until you feel like giving—it could be a long wait!  Just give and watch the joy follow…</a:t>
            </a:r>
          </a:p>
          <a:p>
            <a:pPr marL="0" indent="0">
              <a:buNone/>
            </a:pPr>
            <a:endParaRPr lang="en-US" sz="3000" dirty="0" smtClean="0"/>
          </a:p>
          <a:p>
            <a:pPr marL="0" indent="0">
              <a:buNone/>
            </a:pPr>
            <a:endParaRPr lang="en-US" dirty="0"/>
          </a:p>
        </p:txBody>
      </p:sp>
    </p:spTree>
    <p:extLst>
      <p:ext uri="{BB962C8B-B14F-4D97-AF65-F5344CB8AC3E}">
        <p14:creationId xmlns:p14="http://schemas.microsoft.com/office/powerpoint/2010/main" val="3978454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chemeClr val="accent2">
                    <a:lumMod val="50000"/>
                  </a:schemeClr>
                </a:solidFill>
              </a:rPr>
              <a:t>The Joy of Sharing God’s Blessings</a:t>
            </a:r>
          </a:p>
        </p:txBody>
      </p:sp>
      <p:sp>
        <p:nvSpPr>
          <p:cNvPr id="3" name="Content Placeholder 2"/>
          <p:cNvSpPr>
            <a:spLocks noGrp="1"/>
          </p:cNvSpPr>
          <p:nvPr>
            <p:ph idx="1"/>
          </p:nvPr>
        </p:nvSpPr>
        <p:spPr/>
        <p:txBody>
          <a:bodyPr/>
          <a:lstStyle/>
          <a:p>
            <a:pPr marL="0" indent="0">
              <a:spcBef>
                <a:spcPts val="0"/>
              </a:spcBef>
              <a:buNone/>
            </a:pPr>
            <a:r>
              <a:rPr lang="en-US" u="sng" dirty="0" smtClean="0"/>
              <a:t>Rev. Randy Alcorn’s quote continued</a:t>
            </a:r>
            <a:r>
              <a:rPr lang="en-US" dirty="0" smtClean="0"/>
              <a:t>:</a:t>
            </a:r>
          </a:p>
          <a:p>
            <a:pPr marL="0" indent="0">
              <a:spcBef>
                <a:spcPts val="0"/>
              </a:spcBef>
              <a:buNone/>
            </a:pPr>
            <a:r>
              <a:rPr lang="en-US" sz="2800" dirty="0" smtClean="0"/>
              <a:t>God delights in our cheerfulness in giving.  He wants us to find joy.  He even commands us to rejoice (Philippians 4:4).  What command could be a greater pleasure to obey than that one?  </a:t>
            </a:r>
          </a:p>
          <a:p>
            <a:pPr marL="0" indent="0">
              <a:spcBef>
                <a:spcPts val="0"/>
              </a:spcBef>
              <a:buNone/>
            </a:pPr>
            <a:r>
              <a:rPr lang="en-US" sz="2800" dirty="0" smtClean="0"/>
              <a:t>But if we don’t give, we’ve been</a:t>
            </a:r>
          </a:p>
          <a:p>
            <a:pPr marL="0" indent="0">
              <a:spcBef>
                <a:spcPts val="0"/>
              </a:spcBef>
              <a:buNone/>
            </a:pPr>
            <a:r>
              <a:rPr lang="en-US" sz="2800" dirty="0" smtClean="0"/>
              <a:t>robbed of the source of joy God </a:t>
            </a:r>
          </a:p>
          <a:p>
            <a:pPr marL="0" indent="0">
              <a:spcBef>
                <a:spcPts val="0"/>
              </a:spcBef>
              <a:buNone/>
            </a:pPr>
            <a:r>
              <a:rPr lang="en-US" sz="2800" dirty="0" smtClean="0"/>
              <a:t>instructs us to seek!”</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6336" y="3505200"/>
            <a:ext cx="2667000" cy="2667000"/>
          </a:xfrm>
          <a:prstGeom prst="rect">
            <a:avLst/>
          </a:prstGeom>
        </p:spPr>
      </p:pic>
    </p:spTree>
    <p:extLst>
      <p:ext uri="{BB962C8B-B14F-4D97-AF65-F5344CB8AC3E}">
        <p14:creationId xmlns:p14="http://schemas.microsoft.com/office/powerpoint/2010/main" val="43800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chemeClr val="accent2">
                    <a:lumMod val="50000"/>
                  </a:schemeClr>
                </a:solidFill>
              </a:rPr>
              <a:t>The Joy of Sharing God’s Blessings</a:t>
            </a:r>
          </a:p>
        </p:txBody>
      </p:sp>
      <p:sp>
        <p:nvSpPr>
          <p:cNvPr id="3" name="Content Placeholder 2"/>
          <p:cNvSpPr>
            <a:spLocks noGrp="1"/>
          </p:cNvSpPr>
          <p:nvPr>
            <p:ph idx="1"/>
          </p:nvPr>
        </p:nvSpPr>
        <p:spPr/>
        <p:txBody>
          <a:bodyPr>
            <a:normAutofit/>
          </a:bodyPr>
          <a:lstStyle/>
          <a:p>
            <a:pPr marL="0" indent="0">
              <a:spcBef>
                <a:spcPts val="0"/>
              </a:spcBef>
              <a:buNone/>
            </a:pPr>
            <a:r>
              <a:rPr lang="en-US" u="sng" dirty="0" smtClean="0"/>
              <a:t>The Grace of Giving</a:t>
            </a:r>
          </a:p>
          <a:p>
            <a:pPr marL="0" indent="0">
              <a:spcBef>
                <a:spcPts val="0"/>
              </a:spcBef>
              <a:buNone/>
            </a:pPr>
            <a:r>
              <a:rPr lang="en-US" dirty="0" smtClean="0"/>
              <a:t>Giving is the work of God’s grace in our hearts.</a:t>
            </a:r>
          </a:p>
          <a:p>
            <a:pPr marL="0" indent="0">
              <a:spcBef>
                <a:spcPts val="0"/>
              </a:spcBef>
              <a:buNone/>
            </a:pPr>
            <a:endParaRPr lang="en-US" sz="1300" dirty="0" smtClean="0"/>
          </a:p>
          <a:p>
            <a:pPr marL="0" indent="0">
              <a:spcBef>
                <a:spcPts val="0"/>
              </a:spcBef>
              <a:buNone/>
            </a:pPr>
            <a:r>
              <a:rPr lang="en-US" sz="3000" dirty="0" smtClean="0"/>
              <a:t>“What God expects us to attempt He also enables us to achieve, and committed </a:t>
            </a:r>
          </a:p>
          <a:p>
            <a:pPr marL="0" indent="0">
              <a:spcBef>
                <a:spcPts val="0"/>
              </a:spcBef>
              <a:buNone/>
            </a:pPr>
            <a:r>
              <a:rPr lang="en-US" sz="3000" dirty="0" smtClean="0"/>
              <a:t>Christians have proved it through-</a:t>
            </a:r>
          </a:p>
          <a:p>
            <a:pPr marL="0" indent="0">
              <a:spcBef>
                <a:spcPts val="0"/>
              </a:spcBef>
              <a:buNone/>
            </a:pPr>
            <a:r>
              <a:rPr lang="en-US" sz="3000" dirty="0" smtClean="0"/>
              <a:t>out the centuries.  So let us take </a:t>
            </a:r>
          </a:p>
          <a:p>
            <a:pPr marL="0" indent="0">
              <a:spcBef>
                <a:spcPts val="0"/>
              </a:spcBef>
              <a:buNone/>
            </a:pPr>
            <a:r>
              <a:rPr lang="en-US" sz="3000" dirty="0" smtClean="0"/>
              <a:t>heart In knowing that the grace of</a:t>
            </a:r>
          </a:p>
          <a:p>
            <a:pPr marL="0" indent="0">
              <a:spcBef>
                <a:spcPts val="0"/>
              </a:spcBef>
              <a:buNone/>
            </a:pPr>
            <a:r>
              <a:rPr lang="en-US" sz="3000" dirty="0"/>
              <a:t>g</a:t>
            </a:r>
            <a:r>
              <a:rPr lang="en-US" sz="3000" dirty="0" smtClean="0"/>
              <a:t>iving Is also the grace for giving.”</a:t>
            </a:r>
          </a:p>
          <a:p>
            <a:pPr marL="0" indent="0">
              <a:spcBef>
                <a:spcPts val="0"/>
              </a:spcBef>
              <a:buNone/>
            </a:pPr>
            <a:r>
              <a:rPr lang="en-US" sz="3000" dirty="0" smtClean="0"/>
              <a:t>(Stephen F. </a:t>
            </a:r>
            <a:r>
              <a:rPr lang="en-US" sz="3000" dirty="0" err="1" smtClean="0"/>
              <a:t>Olford</a:t>
            </a:r>
            <a:r>
              <a:rPr lang="en-US" sz="3000" dirty="0" smtClean="0"/>
              <a:t>)</a:t>
            </a:r>
            <a:endParaRPr lang="en-US" sz="3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3657600"/>
            <a:ext cx="2447544" cy="2447544"/>
          </a:xfrm>
          <a:prstGeom prst="rect">
            <a:avLst/>
          </a:prstGeom>
        </p:spPr>
      </p:pic>
    </p:spTree>
    <p:extLst>
      <p:ext uri="{BB962C8B-B14F-4D97-AF65-F5344CB8AC3E}">
        <p14:creationId xmlns:p14="http://schemas.microsoft.com/office/powerpoint/2010/main" val="2144337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chemeClr val="accent2">
                    <a:lumMod val="50000"/>
                  </a:schemeClr>
                </a:solidFill>
              </a:rPr>
              <a:t>The Joy of Sharing God’s Blessings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Some key characteristics of the grace of giving found in 2 Corinthians 8:1-5:</a:t>
            </a:r>
          </a:p>
          <a:p>
            <a:pPr marL="0" indent="0">
              <a:buNone/>
            </a:pPr>
            <a:r>
              <a:rPr lang="en-US" sz="3000" u="sng" dirty="0" smtClean="0"/>
              <a:t>We give despite our circumstances</a:t>
            </a:r>
            <a:r>
              <a:rPr lang="en-US" sz="3000" dirty="0" smtClean="0"/>
              <a:t>: The Macedonians were poor and had no hope of receiving anything from Paul, yet they gave joyfully and liberally.</a:t>
            </a:r>
          </a:p>
          <a:p>
            <a:pPr marL="0" indent="0">
              <a:spcBef>
                <a:spcPts val="0"/>
              </a:spcBef>
              <a:buNone/>
            </a:pPr>
            <a:endParaRPr lang="en-US" sz="3000" u="sng" dirty="0" smtClean="0"/>
          </a:p>
          <a:p>
            <a:pPr marL="0" indent="0">
              <a:spcBef>
                <a:spcPts val="0"/>
              </a:spcBef>
              <a:buNone/>
            </a:pPr>
            <a:r>
              <a:rPr lang="en-US" sz="3000" u="sng" dirty="0" smtClean="0"/>
              <a:t>We give enthusiastically</a:t>
            </a:r>
            <a:r>
              <a:rPr lang="en-US" sz="3000" dirty="0" smtClean="0"/>
              <a:t>: The Macedonians were more than willing to be included among those who gave offerings for the poor in Jerusalem; in fact, they begged to be included.  Their giving was voluntary, motivated by the grace of God they had received.</a:t>
            </a:r>
            <a:endParaRPr lang="en-US" sz="3000" dirty="0"/>
          </a:p>
        </p:txBody>
      </p:sp>
    </p:spTree>
    <p:extLst>
      <p:ext uri="{BB962C8B-B14F-4D97-AF65-F5344CB8AC3E}">
        <p14:creationId xmlns:p14="http://schemas.microsoft.com/office/powerpoint/2010/main" val="2926538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chemeClr val="accent2">
                    <a:lumMod val="50000"/>
                  </a:schemeClr>
                </a:solidFill>
              </a:rPr>
              <a:t>The Joy of Sharing God’s Blessings</a:t>
            </a:r>
          </a:p>
        </p:txBody>
      </p:sp>
      <p:sp>
        <p:nvSpPr>
          <p:cNvPr id="3" name="Content Placeholder 2"/>
          <p:cNvSpPr>
            <a:spLocks noGrp="1"/>
          </p:cNvSpPr>
          <p:nvPr>
            <p:ph idx="1"/>
          </p:nvPr>
        </p:nvSpPr>
        <p:spPr/>
        <p:txBody>
          <a:bodyPr>
            <a:noAutofit/>
          </a:bodyPr>
          <a:lstStyle/>
          <a:p>
            <a:pPr marL="0" indent="0">
              <a:spcBef>
                <a:spcPts val="0"/>
              </a:spcBef>
              <a:buNone/>
            </a:pPr>
            <a:r>
              <a:rPr lang="en-US" sz="2800" u="sng" dirty="0" smtClean="0"/>
              <a:t>We give as Jesus gave</a:t>
            </a:r>
            <a:r>
              <a:rPr lang="en-US" sz="2800" dirty="0" smtClean="0"/>
              <a:t>: The Macedonians gave themselves first to God and then to others.  Grace of giving is a mark of love for Christ.</a:t>
            </a:r>
          </a:p>
          <a:p>
            <a:pPr marL="0" indent="0">
              <a:spcBef>
                <a:spcPts val="0"/>
              </a:spcBef>
              <a:buNone/>
            </a:pPr>
            <a:endParaRPr lang="en-US" sz="2000" u="sng" dirty="0" smtClean="0"/>
          </a:p>
          <a:p>
            <a:pPr marL="0" indent="0">
              <a:spcBef>
                <a:spcPts val="0"/>
              </a:spcBef>
              <a:buNone/>
            </a:pPr>
            <a:r>
              <a:rPr lang="en-US" sz="2800" u="sng" dirty="0" smtClean="0"/>
              <a:t>We give willingly</a:t>
            </a:r>
            <a:r>
              <a:rPr lang="en-US" sz="2800" dirty="0" smtClean="0"/>
              <a:t>: The Macedonians were not forced.  Their motivation was internal joy, gratitude, and a spirit of partnership in the body of Christ.</a:t>
            </a:r>
          </a:p>
          <a:p>
            <a:pPr marL="0" indent="0">
              <a:spcBef>
                <a:spcPts val="0"/>
              </a:spcBef>
              <a:buNone/>
            </a:pPr>
            <a:endParaRPr lang="en-US" sz="2000" u="sng" dirty="0" smtClean="0"/>
          </a:p>
          <a:p>
            <a:pPr marL="0" indent="0">
              <a:spcBef>
                <a:spcPts val="0"/>
              </a:spcBef>
              <a:buNone/>
            </a:pPr>
            <a:r>
              <a:rPr lang="en-US" sz="2800" u="sng" dirty="0" smtClean="0"/>
              <a:t>We give by faith</a:t>
            </a:r>
            <a:r>
              <a:rPr lang="en-US" sz="2800" dirty="0" smtClean="0"/>
              <a:t>: We obey God and believe He will meet our needs as we help to meet the needs of others.</a:t>
            </a:r>
          </a:p>
        </p:txBody>
      </p:sp>
    </p:spTree>
    <p:extLst>
      <p:ext uri="{BB962C8B-B14F-4D97-AF65-F5344CB8AC3E}">
        <p14:creationId xmlns:p14="http://schemas.microsoft.com/office/powerpoint/2010/main" val="684276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chemeClr val="accent2">
                    <a:lumMod val="50000"/>
                  </a:schemeClr>
                </a:solidFill>
              </a:rPr>
              <a:t>The Joy of Sharing God’s Blessings</a:t>
            </a:r>
          </a:p>
        </p:txBody>
      </p:sp>
      <p:sp>
        <p:nvSpPr>
          <p:cNvPr id="3" name="Content Placeholder 2"/>
          <p:cNvSpPr>
            <a:spLocks noGrp="1"/>
          </p:cNvSpPr>
          <p:nvPr>
            <p:ph idx="1"/>
          </p:nvPr>
        </p:nvSpPr>
        <p:spPr/>
        <p:txBody>
          <a:bodyPr>
            <a:normAutofit/>
          </a:bodyPr>
          <a:lstStyle/>
          <a:p>
            <a:pPr marL="0" indent="0">
              <a:buNone/>
            </a:pPr>
            <a:r>
              <a:rPr lang="en-US" sz="2800" u="sng" dirty="0" smtClean="0"/>
              <a:t>We desire to honor God</a:t>
            </a:r>
            <a:r>
              <a:rPr lang="en-US" sz="2800" dirty="0" smtClean="0"/>
              <a:t>: The Macedonians desired to glorify God by using what he had given them in the way He wanted it used.</a:t>
            </a:r>
          </a:p>
          <a:p>
            <a:pPr marL="0" indent="0">
              <a:buNone/>
            </a:pPr>
            <a:endParaRPr lang="en-US" sz="1800" u="sng" dirty="0" smtClean="0"/>
          </a:p>
          <a:p>
            <a:pPr marL="0" indent="0">
              <a:spcBef>
                <a:spcPts val="0"/>
              </a:spcBef>
              <a:buNone/>
            </a:pPr>
            <a:r>
              <a:rPr lang="en-US" sz="2800" u="sng" dirty="0" smtClean="0"/>
              <a:t>We give with a cooperative spirit</a:t>
            </a:r>
            <a:r>
              <a:rPr lang="en-US" sz="2800" dirty="0" smtClean="0"/>
              <a:t>: The</a:t>
            </a:r>
          </a:p>
          <a:p>
            <a:pPr marL="0" indent="0">
              <a:spcBef>
                <a:spcPts val="0"/>
              </a:spcBef>
              <a:buNone/>
            </a:pPr>
            <a:r>
              <a:rPr lang="en-US" sz="2800" dirty="0" smtClean="0"/>
              <a:t>Macedonians desired to be partners </a:t>
            </a:r>
          </a:p>
          <a:p>
            <a:pPr marL="0" indent="0">
              <a:spcBef>
                <a:spcPts val="0"/>
              </a:spcBef>
              <a:buNone/>
            </a:pPr>
            <a:r>
              <a:rPr lang="en-US" sz="2800" dirty="0" smtClean="0"/>
              <a:t>in the gospel and share with other </a:t>
            </a:r>
          </a:p>
          <a:p>
            <a:pPr marL="0" indent="0">
              <a:spcBef>
                <a:spcPts val="0"/>
              </a:spcBef>
              <a:buNone/>
            </a:pPr>
            <a:r>
              <a:rPr lang="en-US" sz="2800" dirty="0" smtClean="0"/>
              <a:t>believers.</a:t>
            </a:r>
          </a:p>
          <a:p>
            <a:pPr marL="0" indent="0">
              <a:spcBef>
                <a:spcPts val="0"/>
              </a:spcBef>
              <a:buNone/>
            </a:pPr>
            <a:r>
              <a:rPr lang="en-US" sz="2800" dirty="0" smtClean="0"/>
              <a:t>(Stewardship Study Bible)</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3200400"/>
            <a:ext cx="2362200" cy="2362200"/>
          </a:xfrm>
          <a:prstGeom prst="rect">
            <a:avLst/>
          </a:prstGeom>
        </p:spPr>
      </p:pic>
    </p:spTree>
    <p:extLst>
      <p:ext uri="{BB962C8B-B14F-4D97-AF65-F5344CB8AC3E}">
        <p14:creationId xmlns:p14="http://schemas.microsoft.com/office/powerpoint/2010/main" val="334968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400" b="1" dirty="0" smtClean="0">
                <a:solidFill>
                  <a:srgbClr val="C00000"/>
                </a:solidFill>
              </a:rPr>
              <a:t>Part One:</a:t>
            </a:r>
            <a:br>
              <a:rPr lang="en-US" sz="3400" b="1" dirty="0" smtClean="0">
                <a:solidFill>
                  <a:srgbClr val="C00000"/>
                </a:solidFill>
              </a:rPr>
            </a:br>
            <a:r>
              <a:rPr lang="en-US" sz="3400" b="1" dirty="0" smtClean="0">
                <a:solidFill>
                  <a:srgbClr val="C00000"/>
                </a:solidFill>
              </a:rPr>
              <a:t>       The </a:t>
            </a:r>
            <a:r>
              <a:rPr lang="en-US" sz="3400" b="1" dirty="0">
                <a:solidFill>
                  <a:srgbClr val="C00000"/>
                </a:solidFill>
              </a:rPr>
              <a:t>Joy of Receiving God’s Blessings</a:t>
            </a:r>
            <a:endParaRPr lang="en-US" sz="3400" dirty="0"/>
          </a:p>
        </p:txBody>
      </p:sp>
      <p:sp>
        <p:nvSpPr>
          <p:cNvPr id="3" name="Content Placeholder 2"/>
          <p:cNvSpPr>
            <a:spLocks noGrp="1"/>
          </p:cNvSpPr>
          <p:nvPr>
            <p:ph idx="1"/>
          </p:nvPr>
        </p:nvSpPr>
        <p:spPr/>
        <p:txBody>
          <a:bodyPr/>
          <a:lstStyle/>
          <a:p>
            <a:pPr marL="0" indent="0">
              <a:buNone/>
            </a:pPr>
            <a:r>
              <a:rPr lang="en-US" dirty="0" smtClean="0"/>
              <a:t>God has adopted us as His children (Ephesians 1:5).  God loves us even more than we love ourselves (John 3:16).  He wants us to experience His very best (John 10:10).  When we receive God’s blessings with gratitude, manage His blessings faithfully, and share them generously, we will be </a:t>
            </a:r>
            <a:r>
              <a:rPr lang="en-US" u="sng" dirty="0" smtClean="0"/>
              <a:t>filled with joy</a:t>
            </a:r>
            <a:r>
              <a:rPr lang="en-US" dirty="0" smtClean="0"/>
              <a:t>, knowing that we are following His ways and giving Him honor and glory.</a:t>
            </a:r>
            <a:endParaRPr lang="en-US" dirty="0"/>
          </a:p>
        </p:txBody>
      </p:sp>
    </p:spTree>
    <p:extLst>
      <p:ext uri="{BB962C8B-B14F-4D97-AF65-F5344CB8AC3E}">
        <p14:creationId xmlns:p14="http://schemas.microsoft.com/office/powerpoint/2010/main" val="2853718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chemeClr val="accent2">
                    <a:lumMod val="50000"/>
                  </a:schemeClr>
                </a:solidFill>
              </a:rPr>
              <a:t>The Joy of Sharing God’s Blessings</a:t>
            </a:r>
          </a:p>
        </p:txBody>
      </p:sp>
      <p:sp>
        <p:nvSpPr>
          <p:cNvPr id="3" name="Content Placeholder 2"/>
          <p:cNvSpPr>
            <a:spLocks noGrp="1"/>
          </p:cNvSpPr>
          <p:nvPr>
            <p:ph idx="1"/>
          </p:nvPr>
        </p:nvSpPr>
        <p:spPr/>
        <p:txBody>
          <a:bodyPr>
            <a:normAutofit/>
          </a:bodyPr>
          <a:lstStyle/>
          <a:p>
            <a:pPr marL="0" indent="0">
              <a:buNone/>
            </a:pPr>
            <a:r>
              <a:rPr lang="en-US" sz="2800" dirty="0" smtClean="0"/>
              <a:t>God’s people in Scripture gave very generously.  The following is not intended to be a complete list of generous giving, but those chosen are good representatives of how God’s love and grace motivates His people:</a:t>
            </a:r>
          </a:p>
          <a:p>
            <a:r>
              <a:rPr lang="en-US" sz="2800" dirty="0" smtClean="0"/>
              <a:t>Abraham’s gift of Isaac (Genesis 22:1-18)</a:t>
            </a:r>
          </a:p>
          <a:p>
            <a:r>
              <a:rPr lang="en-US" sz="2800" dirty="0" smtClean="0"/>
              <a:t>Offerings for the Tabernacle (Exodus 36:4-7)</a:t>
            </a:r>
          </a:p>
          <a:p>
            <a:r>
              <a:rPr lang="en-US" sz="2800" dirty="0" smtClean="0"/>
              <a:t>The Widow of </a:t>
            </a:r>
            <a:r>
              <a:rPr lang="en-US" sz="2800" dirty="0" err="1" smtClean="0"/>
              <a:t>Zarephath</a:t>
            </a:r>
            <a:r>
              <a:rPr lang="en-US" sz="2800" dirty="0" smtClean="0"/>
              <a:t> (1 Kings 17:9-16)</a:t>
            </a:r>
          </a:p>
          <a:p>
            <a:r>
              <a:rPr lang="en-US" sz="2800" dirty="0" smtClean="0"/>
              <a:t>Gifts from King David (1 Chronicles29:2-3)</a:t>
            </a:r>
            <a:endParaRPr lang="en-US" sz="2800" dirty="0"/>
          </a:p>
        </p:txBody>
      </p:sp>
    </p:spTree>
    <p:extLst>
      <p:ext uri="{BB962C8B-B14F-4D97-AF65-F5344CB8AC3E}">
        <p14:creationId xmlns:p14="http://schemas.microsoft.com/office/powerpoint/2010/main" val="1832208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chemeClr val="accent2">
                    <a:lumMod val="50000"/>
                  </a:schemeClr>
                </a:solidFill>
              </a:rPr>
              <a:t>The Joy of Sharing God’s Blessings</a:t>
            </a:r>
          </a:p>
        </p:txBody>
      </p:sp>
      <p:sp>
        <p:nvSpPr>
          <p:cNvPr id="3" name="Content Placeholder 2"/>
          <p:cNvSpPr>
            <a:spLocks noGrp="1"/>
          </p:cNvSpPr>
          <p:nvPr>
            <p:ph idx="1"/>
          </p:nvPr>
        </p:nvSpPr>
        <p:spPr/>
        <p:txBody>
          <a:bodyPr>
            <a:normAutofit/>
          </a:bodyPr>
          <a:lstStyle/>
          <a:p>
            <a:r>
              <a:rPr lang="en-US" sz="2800" dirty="0" smtClean="0"/>
              <a:t>The Good Samaritan (Luke 10:25-37)</a:t>
            </a:r>
          </a:p>
          <a:p>
            <a:r>
              <a:rPr lang="en-US" sz="2800" dirty="0" smtClean="0"/>
              <a:t>The Widow’s Offering (Luke 21:1-4)</a:t>
            </a:r>
          </a:p>
          <a:p>
            <a:r>
              <a:rPr lang="en-US" sz="2800" dirty="0" smtClean="0"/>
              <a:t>The Anointing of Jesus (Luke 7:36-38)</a:t>
            </a:r>
          </a:p>
          <a:p>
            <a:r>
              <a:rPr lang="en-US" sz="2800" dirty="0" smtClean="0"/>
              <a:t>Generosity of the Macedonians (2 Corinthians 8:1-7)</a:t>
            </a:r>
          </a:p>
          <a:p>
            <a:pPr>
              <a:spcBef>
                <a:spcPts val="600"/>
              </a:spcBef>
            </a:pPr>
            <a:r>
              <a:rPr lang="en-US" sz="2800" dirty="0" smtClean="0"/>
              <a:t>Barnabas’ Gift (Acts 4:32-37)</a:t>
            </a:r>
          </a:p>
          <a:p>
            <a:pPr>
              <a:spcBef>
                <a:spcPts val="600"/>
              </a:spcBef>
            </a:pPr>
            <a:r>
              <a:rPr lang="en-US" sz="2800" dirty="0"/>
              <a:t>The Giving of Zacchaeus </a:t>
            </a:r>
            <a:endParaRPr lang="en-US" sz="2800" dirty="0" smtClean="0"/>
          </a:p>
          <a:p>
            <a:pPr marL="0" indent="0">
              <a:spcBef>
                <a:spcPts val="0"/>
              </a:spcBef>
              <a:buNone/>
            </a:pPr>
            <a:r>
              <a:rPr lang="en-US" sz="2800" dirty="0"/>
              <a:t>	</a:t>
            </a:r>
            <a:r>
              <a:rPr lang="en-US" sz="2800" dirty="0" smtClean="0"/>
              <a:t>		(</a:t>
            </a:r>
            <a:r>
              <a:rPr lang="en-US" sz="2800" dirty="0"/>
              <a:t>Luke </a:t>
            </a:r>
            <a:r>
              <a:rPr lang="en-US" sz="2800" dirty="0" smtClean="0"/>
              <a:t>19:1-10)</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886200"/>
            <a:ext cx="2286000" cy="2286000"/>
          </a:xfrm>
          <a:prstGeom prst="rect">
            <a:avLst/>
          </a:prstGeom>
        </p:spPr>
      </p:pic>
    </p:spTree>
    <p:extLst>
      <p:ext uri="{BB962C8B-B14F-4D97-AF65-F5344CB8AC3E}">
        <p14:creationId xmlns:p14="http://schemas.microsoft.com/office/powerpoint/2010/main" val="1875343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chemeClr val="accent2">
                    <a:lumMod val="50000"/>
                  </a:schemeClr>
                </a:solidFill>
              </a:rPr>
              <a:t>The Joy of Sharing God’s Blessings</a:t>
            </a:r>
            <a:endParaRPr lang="en-US" sz="3400" dirty="0">
              <a:solidFill>
                <a:schemeClr val="accent2">
                  <a:lumMod val="50000"/>
                </a:schemeClr>
              </a:solidFill>
            </a:endParaRPr>
          </a:p>
        </p:txBody>
      </p:sp>
      <p:sp>
        <p:nvSpPr>
          <p:cNvPr id="3" name="Content Placeholder 2"/>
          <p:cNvSpPr>
            <a:spLocks noGrp="1"/>
          </p:cNvSpPr>
          <p:nvPr>
            <p:ph idx="1"/>
          </p:nvPr>
        </p:nvSpPr>
        <p:spPr/>
        <p:txBody>
          <a:bodyPr/>
          <a:lstStyle/>
          <a:p>
            <a:pPr marL="0" indent="0">
              <a:buNone/>
            </a:pPr>
            <a:r>
              <a:rPr lang="en-US" dirty="0" smtClean="0"/>
              <a:t>Summary of Part Three:</a:t>
            </a:r>
          </a:p>
          <a:p>
            <a:pPr marL="514350" indent="-514350">
              <a:buAutoNum type="arabicPeriod"/>
            </a:pPr>
            <a:r>
              <a:rPr lang="en-US" dirty="0" smtClean="0"/>
              <a:t>God first gave so we can give.</a:t>
            </a:r>
          </a:p>
          <a:p>
            <a:pPr marL="514350" indent="-514350">
              <a:buAutoNum type="arabicPeriod"/>
            </a:pPr>
            <a:r>
              <a:rPr lang="en-US" dirty="0" smtClean="0"/>
              <a:t>God blesses us so we can bless others.</a:t>
            </a:r>
          </a:p>
          <a:p>
            <a:pPr marL="514350" indent="-514350">
              <a:buAutoNum type="arabicPeriod"/>
            </a:pPr>
            <a:r>
              <a:rPr lang="en-US" dirty="0" smtClean="0"/>
              <a:t>God’s grace enables our giving.</a:t>
            </a:r>
          </a:p>
          <a:p>
            <a:pPr marL="514350" indent="-514350">
              <a:buAutoNum type="arabicPeriod"/>
            </a:pPr>
            <a:r>
              <a:rPr lang="en-US" dirty="0" smtClean="0"/>
              <a:t>God gives us joy through our giving.</a:t>
            </a:r>
            <a:endParaRPr lang="en-US" dirty="0"/>
          </a:p>
        </p:txBody>
      </p:sp>
    </p:spTree>
    <p:extLst>
      <p:ext uri="{BB962C8B-B14F-4D97-AF65-F5344CB8AC3E}">
        <p14:creationId xmlns:p14="http://schemas.microsoft.com/office/powerpoint/2010/main" val="2725742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normAutofit fontScale="85000" lnSpcReduction="10000"/>
          </a:bodyPr>
          <a:lstStyle/>
          <a:p>
            <a:pPr marL="0" indent="0">
              <a:buNone/>
            </a:pPr>
            <a:r>
              <a:rPr lang="en-US" b="1" u="sng" dirty="0" smtClean="0">
                <a:solidFill>
                  <a:schemeClr val="accent2">
                    <a:lumMod val="50000"/>
                  </a:schemeClr>
                </a:solidFill>
              </a:rPr>
              <a:t>Stewardship Prayer:</a:t>
            </a:r>
          </a:p>
          <a:p>
            <a:pPr marL="0" indent="0">
              <a:buNone/>
            </a:pPr>
            <a:r>
              <a:rPr lang="en-US" sz="3300" dirty="0" smtClean="0"/>
              <a:t>Stewards You have made us, Lord, by creating us.</a:t>
            </a:r>
          </a:p>
          <a:p>
            <a:pPr marL="0" indent="0">
              <a:buNone/>
            </a:pPr>
            <a:r>
              <a:rPr lang="en-US" sz="3300" dirty="0" smtClean="0"/>
              <a:t>Stewards You have made us, Lord by redeeming us on Calvary’s cross.</a:t>
            </a:r>
          </a:p>
          <a:p>
            <a:pPr marL="0" indent="0">
              <a:buNone/>
            </a:pPr>
            <a:r>
              <a:rPr lang="en-US" sz="3300" dirty="0" smtClean="0"/>
              <a:t>Stewards You have made us, Lord, by calling us into Your family, the church.</a:t>
            </a:r>
          </a:p>
          <a:p>
            <a:pPr marL="0" indent="0">
              <a:buNone/>
            </a:pPr>
            <a:r>
              <a:rPr lang="en-US" sz="3300" dirty="0" smtClean="0"/>
              <a:t>Stewards you have made us, Lord, and entrusted us with every good gift.</a:t>
            </a:r>
          </a:p>
          <a:p>
            <a:pPr marL="0" indent="0">
              <a:buNone/>
            </a:pPr>
            <a:r>
              <a:rPr lang="en-US" sz="3300" dirty="0" smtClean="0"/>
              <a:t>Bless Your stewards, Lord, with Your forgiveness when we fail to manage Your good gifts wisely.</a:t>
            </a:r>
          </a:p>
          <a:p>
            <a:pPr marL="0" indent="0">
              <a:buNone/>
            </a:pPr>
            <a:r>
              <a:rPr lang="en-US" sz="3300" dirty="0" smtClean="0"/>
              <a:t>Bless Your stewards, Lord with gratitude for all Your gifts and the strength to use them for Your purposes.  </a:t>
            </a:r>
          </a:p>
          <a:p>
            <a:pPr marL="0" indent="0">
              <a:buNone/>
            </a:pPr>
            <a:r>
              <a:rPr lang="en-US" sz="3300" dirty="0" smtClean="0"/>
              <a:t>In Jesus’ name we pray.  Amen.</a:t>
            </a:r>
          </a:p>
        </p:txBody>
      </p:sp>
    </p:spTree>
    <p:extLst>
      <p:ext uri="{BB962C8B-B14F-4D97-AF65-F5344CB8AC3E}">
        <p14:creationId xmlns:p14="http://schemas.microsoft.com/office/powerpoint/2010/main" val="218344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400" b="1" dirty="0" smtClean="0">
                <a:solidFill>
                  <a:srgbClr val="C00000"/>
                </a:solidFill>
              </a:rPr>
              <a:t>        The Joy of Receiving God’s Blessings</a:t>
            </a:r>
            <a:endParaRPr lang="en-US" sz="3400" b="1" dirty="0">
              <a:solidFill>
                <a:srgbClr val="C00000"/>
              </a:solidFill>
            </a:endParaRPr>
          </a:p>
        </p:txBody>
      </p:sp>
      <p:sp>
        <p:nvSpPr>
          <p:cNvPr id="3" name="Content Placeholder 2"/>
          <p:cNvSpPr>
            <a:spLocks noGrp="1"/>
          </p:cNvSpPr>
          <p:nvPr>
            <p:ph idx="1"/>
          </p:nvPr>
        </p:nvSpPr>
        <p:spPr/>
        <p:txBody>
          <a:bodyPr/>
          <a:lstStyle/>
          <a:p>
            <a:pPr marL="0" indent="0">
              <a:buNone/>
            </a:pPr>
            <a:r>
              <a:rPr lang="en-US" dirty="0"/>
              <a:t> </a:t>
            </a:r>
            <a:r>
              <a:rPr lang="en-US" u="sng" dirty="0" smtClean="0"/>
              <a:t>Most Elemental Biblical Attitudes toward Life</a:t>
            </a:r>
            <a:r>
              <a:rPr lang="en-US" dirty="0" smtClean="0"/>
              <a:t>:</a:t>
            </a:r>
          </a:p>
          <a:p>
            <a:r>
              <a:rPr lang="en-US" dirty="0" smtClean="0"/>
              <a:t>God gives—We receive</a:t>
            </a:r>
          </a:p>
          <a:p>
            <a:r>
              <a:rPr lang="en-US" dirty="0" smtClean="0"/>
              <a:t>God owns—We manage </a:t>
            </a:r>
          </a:p>
          <a:p>
            <a:r>
              <a:rPr lang="en-US" dirty="0" smtClean="0"/>
              <a:t>God first loved—We can love</a:t>
            </a:r>
          </a:p>
          <a:p>
            <a:r>
              <a:rPr lang="en-US" dirty="0" smtClean="0"/>
              <a:t>God gives—We can give</a:t>
            </a:r>
          </a:p>
          <a:p>
            <a:r>
              <a:rPr lang="en-US" dirty="0" smtClean="0"/>
              <a:t>God invites—We follow</a:t>
            </a:r>
          </a:p>
          <a:p>
            <a:r>
              <a:rPr lang="en-US" dirty="0" smtClean="0"/>
              <a:t>Etc.</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3810000"/>
            <a:ext cx="2362200" cy="2362200"/>
          </a:xfrm>
          <a:prstGeom prst="rect">
            <a:avLst/>
          </a:prstGeom>
        </p:spPr>
      </p:pic>
    </p:spTree>
    <p:extLst>
      <p:ext uri="{BB962C8B-B14F-4D97-AF65-F5344CB8AC3E}">
        <p14:creationId xmlns:p14="http://schemas.microsoft.com/office/powerpoint/2010/main" val="4047562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solidFill>
                  <a:srgbClr val="C00000"/>
                </a:solidFill>
              </a:rPr>
              <a:t>The Joy of Receiving God’s Blessings</a:t>
            </a:r>
            <a:endParaRPr lang="en-US" sz="3400" dirty="0"/>
          </a:p>
        </p:txBody>
      </p:sp>
      <p:sp>
        <p:nvSpPr>
          <p:cNvPr id="3" name="Content Placeholder 2"/>
          <p:cNvSpPr>
            <a:spLocks noGrp="1"/>
          </p:cNvSpPr>
          <p:nvPr>
            <p:ph idx="1"/>
          </p:nvPr>
        </p:nvSpPr>
        <p:spPr/>
        <p:txBody>
          <a:bodyPr/>
          <a:lstStyle/>
          <a:p>
            <a:pPr marL="0" indent="0">
              <a:buNone/>
            </a:pPr>
            <a:r>
              <a:rPr lang="en-US" u="sng" dirty="0" smtClean="0"/>
              <a:t>Jesus demonstrated a capacity for receiving</a:t>
            </a:r>
            <a:r>
              <a:rPr lang="en-US" dirty="0" smtClean="0"/>
              <a:t>:</a:t>
            </a:r>
          </a:p>
          <a:p>
            <a:pPr marL="0" indent="0">
              <a:spcBef>
                <a:spcPts val="0"/>
              </a:spcBef>
              <a:buNone/>
            </a:pPr>
            <a:r>
              <a:rPr lang="en-US" sz="2800" dirty="0" smtClean="0"/>
              <a:t>“For I was hungry and you gave Me food, I was thirsty and you gave Me drink, I was a stranger and you welcomed Me, I was naked and you clothed Me, I was sick and you visited Me, I was in </a:t>
            </a:r>
          </a:p>
          <a:p>
            <a:pPr marL="0" indent="0">
              <a:spcBef>
                <a:spcPts val="0"/>
              </a:spcBef>
              <a:buNone/>
            </a:pPr>
            <a:r>
              <a:rPr lang="en-US" sz="2800" dirty="0" smtClean="0"/>
              <a:t>prison and you came to Me” </a:t>
            </a:r>
          </a:p>
          <a:p>
            <a:pPr marL="0" indent="0">
              <a:spcBef>
                <a:spcPts val="0"/>
              </a:spcBef>
              <a:buNone/>
            </a:pPr>
            <a:r>
              <a:rPr lang="en-US" sz="2800" dirty="0" smtClean="0"/>
              <a:t>(Matthew 25:36-38).</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3505200"/>
            <a:ext cx="2590800" cy="2590800"/>
          </a:xfrm>
          <a:prstGeom prst="rect">
            <a:avLst/>
          </a:prstGeom>
        </p:spPr>
      </p:pic>
    </p:spTree>
    <p:extLst>
      <p:ext uri="{BB962C8B-B14F-4D97-AF65-F5344CB8AC3E}">
        <p14:creationId xmlns:p14="http://schemas.microsoft.com/office/powerpoint/2010/main" val="424037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solidFill>
                  <a:srgbClr val="C00000"/>
                </a:solidFill>
              </a:rPr>
              <a:t>The Joy of Receiving God’s Blessings</a:t>
            </a:r>
            <a:endParaRPr lang="en-US" sz="3400" dirty="0"/>
          </a:p>
        </p:txBody>
      </p:sp>
      <p:sp>
        <p:nvSpPr>
          <p:cNvPr id="3" name="Content Placeholder 2"/>
          <p:cNvSpPr>
            <a:spLocks noGrp="1"/>
          </p:cNvSpPr>
          <p:nvPr>
            <p:ph idx="1"/>
          </p:nvPr>
        </p:nvSpPr>
        <p:spPr>
          <a:xfrm>
            <a:off x="457200" y="1600200"/>
            <a:ext cx="8382000" cy="4953000"/>
          </a:xfrm>
        </p:spPr>
        <p:txBody>
          <a:bodyPr>
            <a:normAutofit lnSpcReduction="10000"/>
          </a:bodyPr>
          <a:lstStyle/>
          <a:p>
            <a:pPr marL="0" indent="0">
              <a:buNone/>
            </a:pPr>
            <a:r>
              <a:rPr lang="en-US" u="sng" dirty="0" smtClean="0"/>
              <a:t>God’s Word tells us</a:t>
            </a:r>
            <a:r>
              <a:rPr lang="en-US" dirty="0" smtClean="0"/>
              <a:t>:</a:t>
            </a:r>
          </a:p>
          <a:p>
            <a:pPr marL="0" indent="0">
              <a:buNone/>
            </a:pPr>
            <a:r>
              <a:rPr lang="en-US" sz="2800" dirty="0" smtClean="0"/>
              <a:t>“Know that the Lord, He is God!  It is He who made us, and we are His” (Psalm 100:3).</a:t>
            </a:r>
          </a:p>
          <a:p>
            <a:pPr marL="0" indent="0">
              <a:buNone/>
            </a:pPr>
            <a:r>
              <a:rPr lang="en-US" sz="2800" dirty="0" smtClean="0"/>
              <a:t>“…Give me neither poverty nor riches…” (Proverbs 30:8).</a:t>
            </a:r>
          </a:p>
          <a:p>
            <a:pPr marL="0" indent="0">
              <a:buNone/>
            </a:pPr>
            <a:r>
              <a:rPr lang="en-US" sz="2800" dirty="0" smtClean="0"/>
              <a:t>“Freely you have received, freely give” (Matthew 10:8 NIV).</a:t>
            </a:r>
          </a:p>
          <a:p>
            <a:pPr marL="0" indent="0">
              <a:buNone/>
            </a:pPr>
            <a:r>
              <a:rPr lang="en-US" sz="2800" dirty="0" smtClean="0"/>
              <a:t>“What do you have that you did not receive?  If then you received it, why do you boast as if you did not receive it” (1 Corinthians 4:7).</a:t>
            </a:r>
          </a:p>
          <a:p>
            <a:pPr marL="0" indent="0">
              <a:buNone/>
            </a:pPr>
            <a:r>
              <a:rPr lang="en-US" sz="2800" dirty="0" smtClean="0"/>
              <a:t>“Every good and perfect gift is from above” (James 1:17).</a:t>
            </a:r>
            <a:endParaRPr lang="en-US" sz="2800" dirty="0"/>
          </a:p>
        </p:txBody>
      </p:sp>
    </p:spTree>
    <p:extLst>
      <p:ext uri="{BB962C8B-B14F-4D97-AF65-F5344CB8AC3E}">
        <p14:creationId xmlns:p14="http://schemas.microsoft.com/office/powerpoint/2010/main" val="286233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rgbClr val="C00000"/>
                </a:solidFill>
              </a:rPr>
              <a:t>The Joy of Receiving God’s Blessings</a:t>
            </a:r>
            <a:endParaRPr lang="en-US" sz="3400" dirty="0"/>
          </a:p>
        </p:txBody>
      </p:sp>
      <p:sp>
        <p:nvSpPr>
          <p:cNvPr id="3" name="Content Placeholder 2"/>
          <p:cNvSpPr>
            <a:spLocks noGrp="1"/>
          </p:cNvSpPr>
          <p:nvPr>
            <p:ph idx="1"/>
          </p:nvPr>
        </p:nvSpPr>
        <p:spPr/>
        <p:txBody>
          <a:bodyPr>
            <a:normAutofit/>
          </a:bodyPr>
          <a:lstStyle/>
          <a:p>
            <a:pPr marL="0" indent="0">
              <a:buNone/>
            </a:pPr>
            <a:r>
              <a:rPr lang="en-US" sz="2800" dirty="0" smtClean="0"/>
              <a:t>The Apostle Paul in 1 Timothy 6:17 wrote, “As for the rich in this present age, charge them not to be haughty, nor to set their hope on the uncertainty of riches, but on God, Who richly provides us with everything to enjoy.”</a:t>
            </a:r>
          </a:p>
          <a:p>
            <a:pPr marL="0" indent="0">
              <a:spcBef>
                <a:spcPts val="0"/>
              </a:spcBef>
              <a:buNone/>
            </a:pPr>
            <a:endParaRPr lang="en-US" sz="2800" dirty="0" smtClean="0"/>
          </a:p>
          <a:p>
            <a:pPr marL="0" indent="0">
              <a:spcBef>
                <a:spcPts val="0"/>
              </a:spcBef>
              <a:buNone/>
            </a:pPr>
            <a:r>
              <a:rPr lang="en-US" sz="2800" dirty="0" smtClean="0"/>
              <a:t>The gifts from God’s hand are </a:t>
            </a:r>
          </a:p>
          <a:p>
            <a:pPr marL="0" indent="0">
              <a:spcBef>
                <a:spcPts val="0"/>
              </a:spcBef>
              <a:buNone/>
            </a:pPr>
            <a:r>
              <a:rPr lang="en-US" sz="2800" dirty="0" smtClean="0"/>
              <a:t>to be received for our enjoyment </a:t>
            </a:r>
          </a:p>
          <a:p>
            <a:pPr marL="0" indent="0">
              <a:spcBef>
                <a:spcPts val="0"/>
              </a:spcBef>
              <a:buNone/>
            </a:pPr>
            <a:r>
              <a:rPr lang="en-US" sz="2800" dirty="0" smtClean="0"/>
              <a:t>with thanksgiving.</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429000"/>
            <a:ext cx="2743200" cy="2743200"/>
          </a:xfrm>
          <a:prstGeom prst="rect">
            <a:avLst/>
          </a:prstGeom>
        </p:spPr>
      </p:pic>
    </p:spTree>
    <p:extLst>
      <p:ext uri="{BB962C8B-B14F-4D97-AF65-F5344CB8AC3E}">
        <p14:creationId xmlns:p14="http://schemas.microsoft.com/office/powerpoint/2010/main" val="21339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solidFill>
                  <a:srgbClr val="C00000"/>
                </a:solidFill>
              </a:rPr>
              <a:t>The Joy of Receiving God’s Blessings</a:t>
            </a:r>
            <a:endParaRPr lang="en-US" sz="3400" dirty="0"/>
          </a:p>
        </p:txBody>
      </p:sp>
      <p:sp>
        <p:nvSpPr>
          <p:cNvPr id="3" name="Content Placeholder 2"/>
          <p:cNvSpPr>
            <a:spLocks noGrp="1"/>
          </p:cNvSpPr>
          <p:nvPr>
            <p:ph idx="1"/>
          </p:nvPr>
        </p:nvSpPr>
        <p:spPr/>
        <p:txBody>
          <a:bodyPr/>
          <a:lstStyle/>
          <a:p>
            <a:pPr marL="0" indent="0">
              <a:buNone/>
            </a:pPr>
            <a:r>
              <a:rPr lang="en-US" u="sng" dirty="0" smtClean="0"/>
              <a:t>Albert Einstein’s perspectives on receiving</a:t>
            </a:r>
            <a:r>
              <a:rPr lang="en-US" dirty="0" smtClean="0"/>
              <a:t>:</a:t>
            </a:r>
          </a:p>
          <a:p>
            <a:pPr marL="0" indent="0">
              <a:buNone/>
            </a:pPr>
            <a:r>
              <a:rPr lang="en-US" dirty="0" smtClean="0"/>
              <a:t>“A hundred times every day I remind myself that my inner and outer life depend on the labors of others, living and dead, and that I must exert myself in order to give in the same measure as I have received and am still receiving.”</a:t>
            </a:r>
            <a:endParaRPr lang="en-US" dirty="0"/>
          </a:p>
        </p:txBody>
      </p:sp>
    </p:spTree>
    <p:extLst>
      <p:ext uri="{BB962C8B-B14F-4D97-AF65-F5344CB8AC3E}">
        <p14:creationId xmlns:p14="http://schemas.microsoft.com/office/powerpoint/2010/main" val="3577136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solidFill>
                  <a:srgbClr val="C00000"/>
                </a:solidFill>
              </a:rPr>
              <a:t>The Joy of Receiving God’s Blessings</a:t>
            </a:r>
            <a:endParaRPr lang="en-US" sz="3400" dirty="0"/>
          </a:p>
        </p:txBody>
      </p:sp>
      <p:sp>
        <p:nvSpPr>
          <p:cNvPr id="3" name="Content Placeholder 2"/>
          <p:cNvSpPr>
            <a:spLocks noGrp="1"/>
          </p:cNvSpPr>
          <p:nvPr>
            <p:ph idx="1"/>
          </p:nvPr>
        </p:nvSpPr>
        <p:spPr/>
        <p:txBody>
          <a:bodyPr>
            <a:normAutofit lnSpcReduction="10000"/>
          </a:bodyPr>
          <a:lstStyle/>
          <a:p>
            <a:pPr marL="0" indent="0">
              <a:buNone/>
            </a:pPr>
            <a:r>
              <a:rPr lang="en-US" u="sng" dirty="0" smtClean="0"/>
              <a:t>Are you a better giver or receiver</a:t>
            </a:r>
            <a:r>
              <a:rPr lang="en-US" dirty="0" smtClean="0"/>
              <a:t>?</a:t>
            </a:r>
          </a:p>
          <a:p>
            <a:pPr marL="0" indent="0">
              <a:buNone/>
            </a:pPr>
            <a:r>
              <a:rPr lang="en-US" sz="2800" dirty="0" smtClean="0"/>
              <a:t>Sometimes it’s more important to learn how to receive-  </a:t>
            </a:r>
            <a:r>
              <a:rPr lang="en-US" sz="2800" dirty="0"/>
              <a:t>m</a:t>
            </a:r>
            <a:r>
              <a:rPr lang="en-US" sz="2800" dirty="0" smtClean="0"/>
              <a:t>ore important and more difficult.</a:t>
            </a:r>
          </a:p>
          <a:p>
            <a:pPr marL="0" indent="0">
              <a:buNone/>
            </a:pPr>
            <a:r>
              <a:rPr lang="en-US" sz="2800" dirty="0" smtClean="0"/>
              <a:t>Giving gifts feels good.  You’ve done something nice for others, improved their lives in some way.  Giving makes us feel meaningful.</a:t>
            </a:r>
          </a:p>
          <a:p>
            <a:pPr marL="0" indent="0">
              <a:buNone/>
            </a:pPr>
            <a:r>
              <a:rPr lang="en-US" sz="2800" dirty="0" smtClean="0"/>
              <a:t>Receiving a gift can be painful.  It can make us feel dependent, and obligated.  When someone buys us a gift, we think we have to return the favor.</a:t>
            </a:r>
          </a:p>
          <a:p>
            <a:pPr marL="0" indent="0">
              <a:buNone/>
            </a:pPr>
            <a:r>
              <a:rPr lang="en-US" sz="2800" dirty="0" smtClean="0"/>
              <a:t>Why can being a poor receiver challenge us spiritually?  </a:t>
            </a:r>
            <a:endParaRPr lang="en-US" sz="2800" dirty="0"/>
          </a:p>
        </p:txBody>
      </p:sp>
    </p:spTree>
    <p:extLst>
      <p:ext uri="{BB962C8B-B14F-4D97-AF65-F5344CB8AC3E}">
        <p14:creationId xmlns:p14="http://schemas.microsoft.com/office/powerpoint/2010/main" val="3961096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2234</Words>
  <Application>Microsoft Office PowerPoint</Application>
  <PresentationFormat>On-screen Show (4:3)</PresentationFormat>
  <Paragraphs>200</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Part One:        The Joy of Receiving God’s Blessings</vt:lpstr>
      <vt:lpstr>        The Joy of Receiving God’s Blessings</vt:lpstr>
      <vt:lpstr>The Joy of Receiving God’s Blessings</vt:lpstr>
      <vt:lpstr>The Joy of Receiving God’s Blessings</vt:lpstr>
      <vt:lpstr>The Joy of Receiving God’s Blessings</vt:lpstr>
      <vt:lpstr>The Joy of Receiving God’s Blessings</vt:lpstr>
      <vt:lpstr>The Joy of Receiving God’s Blessings</vt:lpstr>
      <vt:lpstr>The Joy of Receiving God’s Blessings</vt:lpstr>
      <vt:lpstr>The Joy of Receiving God’s Blessings</vt:lpstr>
      <vt:lpstr>The Joy of Receiving God’s Blessings</vt:lpstr>
      <vt:lpstr>The Joy of Receiving God’s Blessings</vt:lpstr>
      <vt:lpstr>The Joy of Receiving God’s Blessings</vt:lpstr>
      <vt:lpstr>The Joy of Receiving God’s Blessings</vt:lpstr>
      <vt:lpstr>Part Two:           The Joy of Managing God’s Blessings</vt:lpstr>
      <vt:lpstr>The Joy of Managing God’s Blessings</vt:lpstr>
      <vt:lpstr>The Joy of Managing God’s Blessings</vt:lpstr>
      <vt:lpstr>The Joy of Managing God’s Blessings</vt:lpstr>
      <vt:lpstr>The Joy of Managing God’s Blessings</vt:lpstr>
      <vt:lpstr>The Joy of Managing God’s Blessings</vt:lpstr>
      <vt:lpstr>The Joy of Managing God’s Blessings</vt:lpstr>
      <vt:lpstr>Part Three:            The Joy of Sharing God’s Blessings</vt:lpstr>
      <vt:lpstr>The Joy of Sharing God’s Blessings</vt:lpstr>
      <vt:lpstr>The Joy of Sharing God’s Blessings</vt:lpstr>
      <vt:lpstr>The Joy of Sharing God’s Blessings</vt:lpstr>
      <vt:lpstr>The Joy of Sharing God’s Blessings</vt:lpstr>
      <vt:lpstr>The Joy of Sharing God’s Blessings</vt:lpstr>
      <vt:lpstr>The Joy of Sharing God’s Blessings</vt:lpstr>
      <vt:lpstr>The Joy of Sharing God’s Blessings</vt:lpstr>
      <vt:lpstr>The Joy of Sharing God’s Blessings</vt:lpstr>
      <vt:lpstr>The Joy of Sharing God’s Blessings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62</cp:revision>
  <cp:lastPrinted>2015-01-19T14:46:59Z</cp:lastPrinted>
  <dcterms:created xsi:type="dcterms:W3CDTF">2015-01-08T16:01:11Z</dcterms:created>
  <dcterms:modified xsi:type="dcterms:W3CDTF">2015-01-27T18:37:36Z</dcterms:modified>
</cp:coreProperties>
</file>