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5" r:id="rId2"/>
    <p:sldId id="257" r:id="rId3"/>
    <p:sldId id="260" r:id="rId4"/>
    <p:sldId id="262" r:id="rId5"/>
    <p:sldId id="263" r:id="rId6"/>
    <p:sldId id="264" r:id="rId7"/>
    <p:sldId id="259" r:id="rId8"/>
    <p:sldId id="274" r:id="rId9"/>
    <p:sldId id="265" r:id="rId10"/>
    <p:sldId id="266" r:id="rId11"/>
    <p:sldId id="267" r:id="rId12"/>
    <p:sldId id="268" r:id="rId13"/>
    <p:sldId id="269" r:id="rId14"/>
    <p:sldId id="270" r:id="rId15"/>
    <p:sldId id="271" r:id="rId16"/>
    <p:sldId id="272" r:id="rId17"/>
    <p:sldId id="273" r:id="rId18"/>
    <p:sldId id="277" r:id="rId19"/>
    <p:sldId id="256" r:id="rId20"/>
  </p:sldIdLst>
  <p:sldSz cx="9144000" cy="5715000" type="screen16x10"/>
  <p:notesSz cx="6858000" cy="9144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9B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6" d="100"/>
          <a:sy n="96" d="100"/>
        </p:scale>
        <p:origin x="-108" y="-372"/>
      </p:cViewPr>
      <p:guideLst>
        <p:guide orient="horz" pos="1800"/>
        <p:guide pos="2880"/>
      </p:guideLst>
    </p:cSldViewPr>
  </p:slideViewPr>
  <p:notesTextViewPr>
    <p:cViewPr>
      <p:scale>
        <a:sx n="1" d="1"/>
        <a:sy n="1" d="1"/>
      </p:scale>
      <p:origin x="0" y="0"/>
    </p:cViewPr>
  </p:notesTextViewPr>
  <p:sorterViewPr>
    <p:cViewPr>
      <p:scale>
        <a:sx n="200" d="100"/>
        <a:sy n="200" d="100"/>
      </p:scale>
      <p:origin x="0" y="-774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7975EFD-54B9-4CCC-A63A-55658D37B5BF}" type="datetimeFigureOut">
              <a:rPr lang="en-US" smtClean="0"/>
              <a:t>1/23/2018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FABAF-DBC4-423D-89ED-EF8E8CC95AD4}" type="slidenum">
              <a:rPr lang="en-US" smtClean="0"/>
              <a:t>‹#›</a:t>
            </a:fld>
            <a:endParaRPr lang="en-US"/>
          </a:p>
        </p:txBody>
      </p:sp>
    </p:spTree>
    <p:extLst>
      <p:ext uri="{BB962C8B-B14F-4D97-AF65-F5344CB8AC3E}">
        <p14:creationId xmlns:p14="http://schemas.microsoft.com/office/powerpoint/2010/main" val="1146352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7975EFD-54B9-4CCC-A63A-55658D37B5BF}" type="datetimeFigureOut">
              <a:rPr lang="en-US" smtClean="0"/>
              <a:t>1/23/2018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FABAF-DBC4-423D-89ED-EF8E8CC95AD4}" type="slidenum">
              <a:rPr lang="en-US" smtClean="0"/>
              <a:t>‹#›</a:t>
            </a:fld>
            <a:endParaRPr lang="en-US"/>
          </a:p>
        </p:txBody>
      </p:sp>
    </p:spTree>
    <p:extLst>
      <p:ext uri="{BB962C8B-B14F-4D97-AF65-F5344CB8AC3E}">
        <p14:creationId xmlns:p14="http://schemas.microsoft.com/office/powerpoint/2010/main" val="1907063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7975EFD-54B9-4CCC-A63A-55658D37B5BF}" type="datetimeFigureOut">
              <a:rPr lang="en-US" smtClean="0"/>
              <a:t>1/23/2018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FABAF-DBC4-423D-89ED-EF8E8CC95AD4}" type="slidenum">
              <a:rPr lang="en-US" smtClean="0"/>
              <a:t>‹#›</a:t>
            </a:fld>
            <a:endParaRPr lang="en-US"/>
          </a:p>
        </p:txBody>
      </p:sp>
    </p:spTree>
    <p:extLst>
      <p:ext uri="{BB962C8B-B14F-4D97-AF65-F5344CB8AC3E}">
        <p14:creationId xmlns:p14="http://schemas.microsoft.com/office/powerpoint/2010/main" val="3892649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7975EFD-54B9-4CCC-A63A-55658D37B5BF}" type="datetimeFigureOut">
              <a:rPr lang="en-US" smtClean="0"/>
              <a:t>1/23/2018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FABAF-DBC4-423D-89ED-EF8E8CC95AD4}" type="slidenum">
              <a:rPr lang="en-US" smtClean="0"/>
              <a:t>‹#›</a:t>
            </a:fld>
            <a:endParaRPr lang="en-US"/>
          </a:p>
        </p:txBody>
      </p:sp>
    </p:spTree>
    <p:extLst>
      <p:ext uri="{BB962C8B-B14F-4D97-AF65-F5344CB8AC3E}">
        <p14:creationId xmlns:p14="http://schemas.microsoft.com/office/powerpoint/2010/main" val="3910533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2"/>
            <a:ext cx="7886700" cy="2377281"/>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7975EFD-54B9-4CCC-A63A-55658D37B5BF}" type="datetimeFigureOut">
              <a:rPr lang="en-US" smtClean="0"/>
              <a:t>1/23/2018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FABAF-DBC4-423D-89ED-EF8E8CC95AD4}" type="slidenum">
              <a:rPr lang="en-US" smtClean="0"/>
              <a:t>‹#›</a:t>
            </a:fld>
            <a:endParaRPr lang="en-US"/>
          </a:p>
        </p:txBody>
      </p:sp>
    </p:spTree>
    <p:extLst>
      <p:ext uri="{BB962C8B-B14F-4D97-AF65-F5344CB8AC3E}">
        <p14:creationId xmlns:p14="http://schemas.microsoft.com/office/powerpoint/2010/main" val="2838321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7975EFD-54B9-4CCC-A63A-55658D37B5BF}" type="datetimeFigureOut">
              <a:rPr lang="en-US" smtClean="0"/>
              <a:t>1/23/2018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AFABAF-DBC4-423D-89ED-EF8E8CC95AD4}" type="slidenum">
              <a:rPr lang="en-US" smtClean="0"/>
              <a:t>‹#›</a:t>
            </a:fld>
            <a:endParaRPr lang="en-US"/>
          </a:p>
        </p:txBody>
      </p:sp>
    </p:spTree>
    <p:extLst>
      <p:ext uri="{BB962C8B-B14F-4D97-AF65-F5344CB8AC3E}">
        <p14:creationId xmlns:p14="http://schemas.microsoft.com/office/powerpoint/2010/main" val="1309312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087563"/>
            <a:ext cx="3868340" cy="30704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087563"/>
            <a:ext cx="3887391" cy="30704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7975EFD-54B9-4CCC-A63A-55658D37B5BF}" type="datetimeFigureOut">
              <a:rPr lang="en-US" smtClean="0"/>
              <a:t>1/23/2018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AFABAF-DBC4-423D-89ED-EF8E8CC95AD4}" type="slidenum">
              <a:rPr lang="en-US" smtClean="0"/>
              <a:t>‹#›</a:t>
            </a:fld>
            <a:endParaRPr lang="en-US"/>
          </a:p>
        </p:txBody>
      </p:sp>
    </p:spTree>
    <p:extLst>
      <p:ext uri="{BB962C8B-B14F-4D97-AF65-F5344CB8AC3E}">
        <p14:creationId xmlns:p14="http://schemas.microsoft.com/office/powerpoint/2010/main" val="3218151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7975EFD-54B9-4CCC-A63A-55658D37B5BF}" type="datetimeFigureOut">
              <a:rPr lang="en-US" smtClean="0"/>
              <a:t>1/23/2018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AFABAF-DBC4-423D-89ED-EF8E8CC95AD4}" type="slidenum">
              <a:rPr lang="en-US" smtClean="0"/>
              <a:t>‹#›</a:t>
            </a:fld>
            <a:endParaRPr lang="en-US"/>
          </a:p>
        </p:txBody>
      </p:sp>
    </p:spTree>
    <p:extLst>
      <p:ext uri="{BB962C8B-B14F-4D97-AF65-F5344CB8AC3E}">
        <p14:creationId xmlns:p14="http://schemas.microsoft.com/office/powerpoint/2010/main" val="2987922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975EFD-54B9-4CCC-A63A-55658D37B5BF}" type="datetimeFigureOut">
              <a:rPr lang="en-US" smtClean="0"/>
              <a:t>1/23/2018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AFABAF-DBC4-423D-89ED-EF8E8CC95AD4}" type="slidenum">
              <a:rPr lang="en-US" smtClean="0"/>
              <a:t>‹#›</a:t>
            </a:fld>
            <a:endParaRPr lang="en-US"/>
          </a:p>
        </p:txBody>
      </p:sp>
    </p:spTree>
    <p:extLst>
      <p:ext uri="{BB962C8B-B14F-4D97-AF65-F5344CB8AC3E}">
        <p14:creationId xmlns:p14="http://schemas.microsoft.com/office/powerpoint/2010/main" val="2346390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975EFD-54B9-4CCC-A63A-55658D37B5BF}" type="datetimeFigureOut">
              <a:rPr lang="en-US" smtClean="0"/>
              <a:t>1/23/2018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AFABAF-DBC4-423D-89ED-EF8E8CC95AD4}" type="slidenum">
              <a:rPr lang="en-US" smtClean="0"/>
              <a:t>‹#›</a:t>
            </a:fld>
            <a:endParaRPr lang="en-US"/>
          </a:p>
        </p:txBody>
      </p:sp>
    </p:spTree>
    <p:extLst>
      <p:ext uri="{BB962C8B-B14F-4D97-AF65-F5344CB8AC3E}">
        <p14:creationId xmlns:p14="http://schemas.microsoft.com/office/powerpoint/2010/main" val="27409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822855"/>
            <a:ext cx="462915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975EFD-54B9-4CCC-A63A-55658D37B5BF}" type="datetimeFigureOut">
              <a:rPr lang="en-US" smtClean="0"/>
              <a:t>1/23/2018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AFABAF-DBC4-423D-89ED-EF8E8CC95AD4}" type="slidenum">
              <a:rPr lang="en-US" smtClean="0"/>
              <a:t>‹#›</a:t>
            </a:fld>
            <a:endParaRPr lang="en-US"/>
          </a:p>
        </p:txBody>
      </p:sp>
    </p:spTree>
    <p:extLst>
      <p:ext uri="{BB962C8B-B14F-4D97-AF65-F5344CB8AC3E}">
        <p14:creationId xmlns:p14="http://schemas.microsoft.com/office/powerpoint/2010/main" val="3070910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A7975EFD-54B9-4CCC-A63A-55658D37B5BF}" type="datetimeFigureOut">
              <a:rPr lang="en-US" smtClean="0"/>
              <a:t>1/23/2018</a:t>
            </a:fld>
            <a:endParaRPr lang="en-US"/>
          </a:p>
        </p:txBody>
      </p:sp>
      <p:sp>
        <p:nvSpPr>
          <p:cNvPr id="5" name="Footer Placeholder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5296959"/>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ADAFABAF-DBC4-423D-89ED-EF8E8CC95AD4}" type="slidenum">
              <a:rPr lang="en-US" smtClean="0"/>
              <a:t>‹#›</a:t>
            </a:fld>
            <a:endParaRPr lang="en-US"/>
          </a:p>
        </p:txBody>
      </p:sp>
    </p:spTree>
    <p:extLst>
      <p:ext uri="{BB962C8B-B14F-4D97-AF65-F5344CB8AC3E}">
        <p14:creationId xmlns:p14="http://schemas.microsoft.com/office/powerpoint/2010/main" val="25106977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5" name="Rectangle 4"/>
          <p:cNvSpPr/>
          <p:nvPr/>
        </p:nvSpPr>
        <p:spPr>
          <a:xfrm>
            <a:off x="3443560" y="1168084"/>
            <a:ext cx="5399234" cy="1446550"/>
          </a:xfrm>
          <a:prstGeom prst="rect">
            <a:avLst/>
          </a:prstGeom>
          <a:noFill/>
          <a:ln w="19050">
            <a:noFill/>
          </a:ln>
        </p:spPr>
        <p:txBody>
          <a:bodyPr wrap="none" lIns="91440" tIns="45720" rIns="91440" bIns="45720">
            <a:spAutoFit/>
          </a:bodyPr>
          <a:lstStyle/>
          <a:p>
            <a:pPr algn="ctr"/>
            <a:r>
              <a:rPr lang="en-US" sz="44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a:t>
            </a:r>
          </a:p>
          <a:p>
            <a:pPr algn="ctr"/>
            <a:r>
              <a:rPr lang="en-US" sz="44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Calling as a Disciple</a:t>
            </a:r>
            <a:endParaRPr lang="en-US" sz="44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
        <p:nvSpPr>
          <p:cNvPr id="6" name="TextBox 5"/>
          <p:cNvSpPr txBox="1"/>
          <p:nvPr/>
        </p:nvSpPr>
        <p:spPr>
          <a:xfrm>
            <a:off x="3757244" y="2667096"/>
            <a:ext cx="4771863" cy="1200329"/>
          </a:xfrm>
          <a:prstGeom prst="rect">
            <a:avLst/>
          </a:prstGeom>
          <a:noFill/>
        </p:spPr>
        <p:txBody>
          <a:bodyPr wrap="square" rtlCol="0">
            <a:spAutoFit/>
          </a:bodyPr>
          <a:lstStyle/>
          <a:p>
            <a:pPr algn="ctr"/>
            <a:r>
              <a:rPr lang="en-US" sz="36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Matthew 16:24-28</a:t>
            </a:r>
          </a:p>
          <a:p>
            <a:pPr algn="ctr"/>
            <a:endParaRPr lang="en-US" sz="36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18513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480391" y="908198"/>
            <a:ext cx="5465135" cy="3108543"/>
          </a:xfrm>
          <a:prstGeom prst="rect">
            <a:avLst/>
          </a:prstGeom>
          <a:noFill/>
        </p:spPr>
        <p:txBody>
          <a:bodyPr wrap="square" rtlCol="0">
            <a:spAutoFit/>
          </a:bodyPr>
          <a:lstStyle/>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PASTOR: For we died, and our lives are now hidden with Christ in God. </a:t>
            </a:r>
          </a:p>
          <a:p>
            <a:endPar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2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ALL: When Christ, who is our life, appears, then we also will appear with Him in glory.</a:t>
            </a: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12171963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508744" y="426188"/>
            <a:ext cx="5465135" cy="4401205"/>
          </a:xfrm>
          <a:prstGeom prst="rect">
            <a:avLst/>
          </a:prstGeom>
          <a:noFill/>
        </p:spPr>
        <p:txBody>
          <a:bodyPr wrap="square" rtlCol="0">
            <a:spAutoFit/>
          </a:bodyPr>
          <a:lstStyle/>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PASTOR: Therefore, as God’s chosen people, holy and dearly loved, we will clothe ourselves with compassion, kindness, humility, gentleness and patience.</a:t>
            </a:r>
          </a:p>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r>
              <a:rPr lang="en-US" sz="2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 We will bear with each other and forgive one another, just as the Lord forgave us. </a:t>
            </a: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25407281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558362" y="695546"/>
            <a:ext cx="5465135" cy="2677656"/>
          </a:xfrm>
          <a:prstGeom prst="rect">
            <a:avLst/>
          </a:prstGeom>
          <a:noFill/>
        </p:spPr>
        <p:txBody>
          <a:bodyPr wrap="square" rtlCol="0">
            <a:spAutoFit/>
          </a:bodyPr>
          <a:lstStyle/>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PASTOR: And over all these virtues we will strive to put on </a:t>
            </a:r>
          </a:p>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love, </a:t>
            </a:r>
          </a:p>
          <a:p>
            <a:endPar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2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ALL: Which binds them all together in perfect unity.</a:t>
            </a: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34761085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558362" y="695546"/>
            <a:ext cx="5465135" cy="3539430"/>
          </a:xfrm>
          <a:prstGeom prst="rect">
            <a:avLst/>
          </a:prstGeom>
          <a:noFill/>
        </p:spPr>
        <p:txBody>
          <a:bodyPr wrap="square" rtlCol="0">
            <a:spAutoFit/>
          </a:bodyPr>
          <a:lstStyle/>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PASTOR: Through the faith God has given us, in whatever we do, whether in word or deed,</a:t>
            </a:r>
          </a:p>
          <a:p>
            <a:endPar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2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ALL: We will do it all in the name of the Lord Jesus, giving thanks to God the Father through Him.</a:t>
            </a: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4269842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558362" y="695546"/>
            <a:ext cx="5465135" cy="3108543"/>
          </a:xfrm>
          <a:prstGeom prst="rect">
            <a:avLst/>
          </a:prstGeom>
          <a:noFill/>
        </p:spPr>
        <p:txBody>
          <a:bodyPr wrap="square" rtlCol="0">
            <a:spAutoFit/>
          </a:bodyPr>
          <a:lstStyle/>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PASTOR: People of God, I now consecrate you – set you apart – for service to God in everything you do. God calls upon each of us in all that we do to work at it with all our hearts, as working for Him.</a:t>
            </a: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20478459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558362" y="695546"/>
            <a:ext cx="5465135" cy="3108543"/>
          </a:xfrm>
          <a:prstGeom prst="rect">
            <a:avLst/>
          </a:prstGeom>
          <a:noFill/>
        </p:spPr>
        <p:txBody>
          <a:bodyPr wrap="square" rtlCol="0">
            <a:spAutoFit/>
          </a:bodyPr>
          <a:lstStyle/>
          <a:p>
            <a:r>
              <a:rPr lang="en-US" sz="2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ALL: It is truly the Lord Christ we are serving. Dear God, work through us so that we carry the cross of Jesus Christ boldly in all we say, in all we do, in every way we serve in this world. Amen!</a:t>
            </a: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95724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452037" y="248978"/>
            <a:ext cx="5465135" cy="4524315"/>
          </a:xfrm>
          <a:prstGeom prst="rect">
            <a:avLst/>
          </a:prstGeom>
          <a:noFill/>
        </p:spPr>
        <p:txBody>
          <a:bodyPr wrap="square" rtlCol="0">
            <a:spAutoFit/>
          </a:bodyPr>
          <a:lstStyle/>
          <a:p>
            <a:r>
              <a:rPr lang="en-US" sz="36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Lift High the Cross</a:t>
            </a:r>
          </a:p>
          <a:p>
            <a:endParaRPr lang="en-US" sz="2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2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Refrain: Lift high the cross, the love of Christ proclaim, Till all the world adore His sacred Name.</a:t>
            </a:r>
          </a:p>
          <a:p>
            <a:endPar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 Each newborn servant of the Crucified, bears on the brow the seal of Him Who died. </a:t>
            </a:r>
            <a:r>
              <a:rPr lang="en-US" sz="2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Refrain</a:t>
            </a: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12967975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473301" y="807697"/>
            <a:ext cx="5465135" cy="3754874"/>
          </a:xfrm>
          <a:prstGeom prst="rect">
            <a:avLst/>
          </a:prstGeom>
          <a:noFill/>
        </p:spPr>
        <p:txBody>
          <a:bodyPr wrap="square" rtlCol="0">
            <a:spAutoFit/>
          </a:bodyPr>
          <a:lstStyle/>
          <a:p>
            <a:r>
              <a:rPr lang="en-US" sz="28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Refrain: Lift high the cross, the love of Christ proclaim, Till all the world adore His sacred Name.</a:t>
            </a:r>
          </a:p>
          <a:p>
            <a:endPar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 O Lord, once lifted on the glorious tree, as Thou hast promised, draw the world to Thee</a:t>
            </a:r>
          </a:p>
          <a:p>
            <a:endParaRPr lang="en-US" sz="14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18965132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473301" y="807697"/>
            <a:ext cx="5465135" cy="4832092"/>
          </a:xfrm>
          <a:prstGeom prst="rect">
            <a:avLst/>
          </a:prstGeom>
          <a:noFill/>
        </p:spPr>
        <p:txBody>
          <a:bodyPr wrap="square" rtlCol="0">
            <a:spAutoFit/>
          </a:bodyPr>
          <a:lstStyle/>
          <a:p>
            <a:r>
              <a:rPr lang="en-US" sz="28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Refrain: Lift high the cross, the love of Christ proclaim, Till all the world adore His sacred Name.</a:t>
            </a:r>
          </a:p>
          <a:p>
            <a:endPar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2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3. So shall our song of triumph ever be: Praise to the Crucified for victory! </a:t>
            </a:r>
            <a:endPar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sz="11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2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Refrain</a:t>
            </a:r>
            <a:endParaRPr lang="en-US" sz="28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n-US" sz="14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10925437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5" name="Rectangle 4"/>
          <p:cNvSpPr/>
          <p:nvPr/>
        </p:nvSpPr>
        <p:spPr>
          <a:xfrm>
            <a:off x="3443560" y="1168084"/>
            <a:ext cx="5399234" cy="1446550"/>
          </a:xfrm>
          <a:prstGeom prst="rect">
            <a:avLst/>
          </a:prstGeom>
          <a:noFill/>
          <a:ln w="19050">
            <a:noFill/>
          </a:ln>
        </p:spPr>
        <p:txBody>
          <a:bodyPr wrap="none" lIns="91440" tIns="45720" rIns="91440" bIns="45720">
            <a:spAutoFit/>
          </a:bodyPr>
          <a:lstStyle/>
          <a:p>
            <a:pPr algn="ctr"/>
            <a:r>
              <a:rPr lang="en-US" sz="44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a:t>
            </a:r>
          </a:p>
          <a:p>
            <a:pPr algn="ctr"/>
            <a:r>
              <a:rPr lang="en-US" sz="44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Calling as a Disciple</a:t>
            </a:r>
            <a:endParaRPr lang="en-US" sz="44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
        <p:nvSpPr>
          <p:cNvPr id="6" name="TextBox 5"/>
          <p:cNvSpPr txBox="1"/>
          <p:nvPr/>
        </p:nvSpPr>
        <p:spPr>
          <a:xfrm>
            <a:off x="3757245" y="2667096"/>
            <a:ext cx="4771863" cy="646331"/>
          </a:xfrm>
          <a:prstGeom prst="rect">
            <a:avLst/>
          </a:prstGeom>
          <a:noFill/>
        </p:spPr>
        <p:txBody>
          <a:bodyPr wrap="square" rtlCol="0">
            <a:spAutoFit/>
          </a:bodyPr>
          <a:lstStyle/>
          <a:p>
            <a:pPr algn="ctr"/>
            <a:r>
              <a:rPr lang="en-US" sz="36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Matthew 16:24-28</a:t>
            </a:r>
          </a:p>
        </p:txBody>
      </p:sp>
    </p:spTree>
    <p:extLst>
      <p:ext uri="{BB962C8B-B14F-4D97-AF65-F5344CB8AC3E}">
        <p14:creationId xmlns:p14="http://schemas.microsoft.com/office/powerpoint/2010/main" val="42483804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416595" y="929463"/>
            <a:ext cx="5727405" cy="2985433"/>
          </a:xfrm>
          <a:prstGeom prst="rect">
            <a:avLst/>
          </a:prstGeom>
          <a:noFill/>
        </p:spPr>
        <p:txBody>
          <a:bodyPr wrap="square" rtlCol="0">
            <a:spAutoFit/>
          </a:bodyPr>
          <a:lstStyle/>
          <a:p>
            <a:r>
              <a:rPr lang="en-US" sz="32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“Then Jesus told his disciples, ‘If anyone would come after me, let him deny himself and take up his cross and follow me.’”</a:t>
            </a:r>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p>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Matthew 16:24</a:t>
            </a:r>
            <a:endParaRPr lang="en-US" sz="2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17160256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402420" y="1489445"/>
            <a:ext cx="5316277" cy="1938992"/>
          </a:xfrm>
          <a:prstGeom prst="rect">
            <a:avLst/>
          </a:prstGeom>
          <a:noFill/>
        </p:spPr>
        <p:txBody>
          <a:bodyPr wrap="square" rtlCol="0">
            <a:spAutoFit/>
          </a:bodyPr>
          <a:lstStyle/>
          <a:p>
            <a:pPr algn="ctr"/>
            <a:r>
              <a:rPr lang="en-US" sz="60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Take up </a:t>
            </a:r>
          </a:p>
          <a:p>
            <a:pPr algn="ctr"/>
            <a:r>
              <a:rPr lang="en-US" sz="60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your cross.</a:t>
            </a:r>
            <a:endParaRPr lang="en-US" sz="54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12653394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253563" y="142867"/>
            <a:ext cx="5642930" cy="2662267"/>
          </a:xfrm>
          <a:prstGeom prst="rect">
            <a:avLst/>
          </a:prstGeom>
          <a:noFill/>
        </p:spPr>
        <p:txBody>
          <a:bodyPr wrap="square" rtlCol="0">
            <a:spAutoFit/>
          </a:bodyPr>
          <a:lstStyle/>
          <a:p>
            <a:pPr algn="ctr"/>
            <a:r>
              <a:rPr lang="en-US" sz="44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Take up your cross:</a:t>
            </a:r>
          </a:p>
          <a:p>
            <a:pPr algn="ctr"/>
            <a:endParaRPr lang="en-US" sz="11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514350" indent="-514350" algn="ctr">
              <a:buAutoNum type="arabicPeriod"/>
            </a:pPr>
            <a:r>
              <a:rPr lang="en-US" sz="32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Ready to die, or to suffer persecution or hatred, as a result of our Christian faith.</a:t>
            </a:r>
          </a:p>
          <a:p>
            <a:pPr algn="ctr"/>
            <a:endParaRPr lang="en-US" sz="16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25439468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253563" y="142867"/>
            <a:ext cx="5642930" cy="4632037"/>
          </a:xfrm>
          <a:prstGeom prst="rect">
            <a:avLst/>
          </a:prstGeom>
          <a:noFill/>
        </p:spPr>
        <p:txBody>
          <a:bodyPr wrap="square" rtlCol="0">
            <a:spAutoFit/>
          </a:bodyPr>
          <a:lstStyle/>
          <a:p>
            <a:pPr algn="ctr"/>
            <a:r>
              <a:rPr lang="en-US" sz="44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Take up your cross:</a:t>
            </a:r>
          </a:p>
          <a:p>
            <a:pPr algn="ctr"/>
            <a:endParaRPr lang="en-US" sz="11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514350" indent="-514350" algn="ctr">
              <a:buAutoNum type="arabicPeriod"/>
            </a:pPr>
            <a:r>
              <a:rPr lang="en-US" sz="32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Ready to die, or to suffer persecution or hatred, as a result of our Christian faith.</a:t>
            </a:r>
          </a:p>
          <a:p>
            <a:pPr marL="514350" indent="-514350" algn="ctr">
              <a:buAutoNum type="arabicPeriod"/>
            </a:pPr>
            <a:endParaRPr lang="en-US" sz="16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r>
              <a:rPr lang="en-US" sz="32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2. Carrying the cross of Christ into the world by sharing the love of Christ.</a:t>
            </a:r>
            <a:endPar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endParaRPr lang="en-US" sz="32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1360710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437862" y="667194"/>
            <a:ext cx="5316277" cy="3785652"/>
          </a:xfrm>
          <a:prstGeom prst="rect">
            <a:avLst/>
          </a:prstGeom>
          <a:noFill/>
        </p:spPr>
        <p:txBody>
          <a:bodyPr wrap="square" rtlCol="0">
            <a:spAutoFit/>
          </a:bodyPr>
          <a:lstStyle/>
          <a:p>
            <a:pPr algn="ctr"/>
            <a:r>
              <a:rPr lang="en-US" sz="4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Taking Up </a:t>
            </a:r>
          </a:p>
          <a:p>
            <a:pPr algn="ctr"/>
            <a:r>
              <a:rPr lang="en-US" sz="4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Our Cross =</a:t>
            </a:r>
          </a:p>
          <a:p>
            <a:pPr algn="ctr"/>
            <a:r>
              <a:rPr lang="en-US" sz="4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Embracing Our Calling as Disciples.</a:t>
            </a:r>
            <a:endParaRPr lang="en-US" sz="44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12867078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480391" y="220626"/>
            <a:ext cx="5465135" cy="4462760"/>
          </a:xfrm>
          <a:prstGeom prst="rect">
            <a:avLst/>
          </a:prstGeom>
          <a:noFill/>
        </p:spPr>
        <p:txBody>
          <a:bodyPr wrap="square" rtlCol="0">
            <a:spAutoFit/>
          </a:bodyPr>
          <a:lstStyle/>
          <a:p>
            <a:r>
              <a:rPr lang="en-US" sz="32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“Whatever </a:t>
            </a:r>
            <a:r>
              <a:rPr lang="en-US" sz="3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you do, work at it with all your heart, as working for the Lord, not for human masters, </a:t>
            </a:r>
            <a:r>
              <a:rPr lang="en-US" sz="32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since </a:t>
            </a:r>
            <a:r>
              <a:rPr lang="en-US" sz="32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you know that you will receive an inheritance from the Lord as a reward. It is the Lord Christ you are serving</a:t>
            </a:r>
            <a:r>
              <a:rPr lang="en-US" sz="32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Colossians 3:23-24</a:t>
            </a:r>
            <a:endParaRPr lang="en-US" sz="2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15454761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359888" y="808960"/>
            <a:ext cx="5465135" cy="3477875"/>
          </a:xfrm>
          <a:prstGeom prst="rect">
            <a:avLst/>
          </a:prstGeom>
          <a:noFill/>
        </p:spPr>
        <p:txBody>
          <a:bodyPr wrap="square" rtlCol="0">
            <a:spAutoFit/>
          </a:bodyPr>
          <a:lstStyle/>
          <a:p>
            <a:pPr algn="ctr"/>
            <a:r>
              <a:rPr lang="en-US"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 Service of Consecration</a:t>
            </a:r>
          </a:p>
          <a:p>
            <a:pPr algn="ctr"/>
            <a:r>
              <a:rPr lang="en-US"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for All Vocations</a:t>
            </a:r>
          </a:p>
          <a:p>
            <a:pPr algn="ctr"/>
            <a:r>
              <a:rPr lang="en-US" sz="44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Based on Colossians 3</a:t>
            </a: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Tree>
    <p:extLst>
      <p:ext uri="{BB962C8B-B14F-4D97-AF65-F5344CB8AC3E}">
        <p14:creationId xmlns:p14="http://schemas.microsoft.com/office/powerpoint/2010/main" val="11006013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3544186" y="220626"/>
            <a:ext cx="5465135" cy="3108543"/>
          </a:xfrm>
          <a:prstGeom prst="rect">
            <a:avLst/>
          </a:prstGeom>
          <a:noFill/>
        </p:spPr>
        <p:txBody>
          <a:bodyPr wrap="square" rtlCol="0">
            <a:spAutoFit/>
          </a:bodyPr>
          <a:lstStyle/>
          <a:p>
            <a:r>
              <a:rPr lang="en-US" sz="28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PASTOR: In the name of the Father, the Son, and the Holy Spirit. Amen. Since, then, we have been raised with Christ, we are called to set our hearts on things above, where Christ is seated at the right hand of God. </a:t>
            </a:r>
            <a:endParaRPr lang="en-US" sz="2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 name="Rectangle 6"/>
          <p:cNvSpPr/>
          <p:nvPr/>
        </p:nvSpPr>
        <p:spPr>
          <a:xfrm>
            <a:off x="63794" y="5001836"/>
            <a:ext cx="9016409" cy="646331"/>
          </a:xfrm>
          <a:prstGeom prst="rect">
            <a:avLst/>
          </a:prstGeom>
          <a:noFill/>
          <a:ln w="19050">
            <a:noFill/>
          </a:ln>
        </p:spPr>
        <p:txBody>
          <a:bodyPr wrap="square" lIns="91440" tIns="45720" rIns="91440" bIns="45720">
            <a:spAutoFit/>
          </a:bodyPr>
          <a:lstStyle/>
          <a:p>
            <a:pPr algn="ctr"/>
            <a:r>
              <a:rPr lang="en-US" sz="3600" b="1" cap="none" spc="50" dirty="0" smtClean="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rPr>
              <a:t>Embracing Your Calling as a Disciple</a:t>
            </a:r>
            <a:endParaRPr lang="en-US" sz="3600" b="1" cap="none" spc="50" dirty="0">
              <a:ln w="9525" cmpd="sng">
                <a:solidFill>
                  <a:schemeClr val="accent6">
                    <a:lumMod val="50000"/>
                  </a:schemeClr>
                </a:solidFill>
                <a:prstDash val="solid"/>
              </a:ln>
              <a:solidFill>
                <a:srgbClr val="70AD47">
                  <a:tint val="1000"/>
                </a:srgbClr>
              </a:solidFill>
              <a:effectLst>
                <a:glow rad="38100">
                  <a:schemeClr val="accent6">
                    <a:lumMod val="50000"/>
                    <a:alpha val="40000"/>
                  </a:schemeClr>
                </a:glow>
                <a:outerShdw blurRad="38100" dist="38100" dir="2700000" algn="tl">
                  <a:schemeClr val="accent6">
                    <a:lumMod val="50000"/>
                    <a:alpha val="43000"/>
                  </a:schemeClr>
                </a:outerShdw>
              </a:effectLst>
              <a:latin typeface="Britannic Bold" panose="020B0903060703020204" pitchFamily="34" charset="0"/>
            </a:endParaRPr>
          </a:p>
        </p:txBody>
      </p:sp>
      <p:sp>
        <p:nvSpPr>
          <p:cNvPr id="5" name="TextBox 4"/>
          <p:cNvSpPr txBox="1"/>
          <p:nvPr/>
        </p:nvSpPr>
        <p:spPr>
          <a:xfrm>
            <a:off x="3544185" y="3329169"/>
            <a:ext cx="5465135" cy="1384995"/>
          </a:xfrm>
          <a:prstGeom prst="rect">
            <a:avLst/>
          </a:prstGeom>
          <a:noFill/>
        </p:spPr>
        <p:txBody>
          <a:bodyPr wrap="square" rtlCol="0">
            <a:spAutoFit/>
          </a:bodyPr>
          <a:lstStyle/>
          <a:p>
            <a:r>
              <a:rPr lang="en-US" sz="2800" b="1"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ALL: By God’s grace, we will set our minds on things above, not on earthly things. </a:t>
            </a:r>
            <a:endParaRPr lang="en-US" sz="28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69778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138</TotalTime>
  <Words>728</Words>
  <Application>Microsoft Office PowerPoint</Application>
  <PresentationFormat>On-screen Show (16:10)</PresentationFormat>
  <Paragraphs>73</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Woodfin</dc:creator>
  <cp:lastModifiedBy>Ronald J Chewning</cp:lastModifiedBy>
  <cp:revision>43</cp:revision>
  <dcterms:created xsi:type="dcterms:W3CDTF">2018-01-13T20:17:48Z</dcterms:created>
  <dcterms:modified xsi:type="dcterms:W3CDTF">2018-01-23T15:32:30Z</dcterms:modified>
</cp:coreProperties>
</file>