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90" r:id="rId2"/>
    <p:sldId id="337" r:id="rId3"/>
    <p:sldId id="341" r:id="rId4"/>
    <p:sldId id="342" r:id="rId5"/>
    <p:sldId id="343" r:id="rId6"/>
    <p:sldId id="344" r:id="rId7"/>
    <p:sldId id="345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3" r:id="rId16"/>
    <p:sldId id="354" r:id="rId17"/>
    <p:sldId id="355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220C521-A3FE-42BD-9939-72DCD1E48BD9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0D0B81B-3ABE-4EB8-B95A-00D3BE4FD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834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8915E8-2411-4D24-9F94-2475CE0644C3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029DA-DA92-4CB6-AF33-E68C09322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236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448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44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32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292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599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044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65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407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78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92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761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293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8001000" cy="1470025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dirty="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dirty="0" smtClean="0">
                <a:latin typeface="Franklin Gothic Demi Cond" pitchFamily="34" charset="0"/>
              </a:rPr>
              <a:t/>
            </a:r>
            <a:br>
              <a:rPr lang="en-US" dirty="0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286000"/>
            <a:ext cx="7543800" cy="762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 Webinar with 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Rev. Dr. Robert E. Kasper, </a:t>
            </a:r>
          </a:p>
          <a:p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Rev. Galan Walther </a:t>
            </a: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&amp; Rev. Dr. Richard J. Wolfram </a:t>
            </a:r>
            <a:r>
              <a:rPr lang="en-US" sz="2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Assistants to the President</a:t>
            </a:r>
            <a:br>
              <a:rPr lang="en-US" sz="2000" i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2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Congregation Mission &amp; Ministries, </a:t>
            </a:r>
            <a:br>
              <a:rPr lang="en-US" sz="2000" i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2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Michigan District, LCMS</a:t>
            </a:r>
            <a:endParaRPr lang="en-US" sz="2400" i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US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December 7, 2016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93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8153400" cy="46783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600" b="1" dirty="0" smtClean="0"/>
              <a:t>5 Critical Attitudes to Instill in Your Greeters, Ushers, and Regular Attenders: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An attitude of “WELCOME” is different than “friendly”.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Assume nobody knows where the restrooms are.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Risk by introducing yourself </a:t>
            </a:r>
            <a:r>
              <a:rPr lang="en-US" u="sng" dirty="0" smtClean="0"/>
              <a:t>before</a:t>
            </a:r>
            <a:r>
              <a:rPr lang="en-US" dirty="0" smtClean="0"/>
              <a:t> asking who they are.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willing to sit with them and guide them through the service if needed.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Introduce them to at least one or two other individuals or families.  (Introducing them to the pastor doesn’t count.) 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52400"/>
            <a:ext cx="8001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smtClean="0">
                <a:latin typeface="Franklin Gothic Demi Cond" pitchFamily="34" charset="0"/>
              </a:rPr>
              <a:t/>
            </a:r>
            <a:br>
              <a:rPr lang="en-US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996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8153400" cy="4678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900" b="1" dirty="0" smtClean="0"/>
              <a:t>Items to consider for consistent and effective </a:t>
            </a:r>
            <a:r>
              <a:rPr lang="en-US" sz="3500" b="1" dirty="0" smtClean="0"/>
              <a:t>follow-up</a:t>
            </a:r>
            <a:r>
              <a:rPr lang="en-US" sz="3900" b="1" dirty="0" smtClean="0"/>
              <a:t> with guests and inactive members:</a:t>
            </a:r>
          </a:p>
          <a:p>
            <a:r>
              <a:rPr lang="en-US" dirty="0" smtClean="0"/>
              <a:t>Have a printed take-away.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Regular worship times.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Next sermon series designed to focus on something referenced in the sermon they just heard.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Special events/programs scheduled to meet potential needs.  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52400"/>
            <a:ext cx="8001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smtClean="0">
                <a:latin typeface="Franklin Gothic Demi Cond" pitchFamily="34" charset="0"/>
              </a:rPr>
              <a:t/>
            </a:r>
            <a:br>
              <a:rPr lang="en-US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68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8153400" cy="4678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300" b="1" dirty="0" smtClean="0"/>
              <a:t>Items to consider for consistent and effective </a:t>
            </a:r>
            <a:r>
              <a:rPr lang="en-US" sz="3900" b="1" dirty="0" smtClean="0"/>
              <a:t>follow-up</a:t>
            </a:r>
            <a:r>
              <a:rPr lang="en-US" sz="4300" b="1" dirty="0" smtClean="0"/>
              <a:t> with guests and inactive members:</a:t>
            </a:r>
          </a:p>
          <a:p>
            <a:r>
              <a:rPr lang="en-US" sz="3500" dirty="0" smtClean="0"/>
              <a:t>Have a printed take-away.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/>
              <a:t>Future plans for general use:  Ex. VBS, School registration, Membership Classes.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/>
              <a:t>Mission/servant events in which they might want to participate.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 smtClean="0"/>
              <a:t>Congregation’s </a:t>
            </a:r>
            <a:r>
              <a:rPr lang="en-US" sz="2600" dirty="0"/>
              <a:t>website </a:t>
            </a:r>
            <a:r>
              <a:rPr lang="en-US" sz="2600" dirty="0" smtClean="0"/>
              <a:t>address. </a:t>
            </a:r>
            <a:endParaRPr lang="en-US" sz="2600" dirty="0"/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52400"/>
            <a:ext cx="8001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smtClean="0">
                <a:latin typeface="Franklin Gothic Demi Cond" pitchFamily="34" charset="0"/>
              </a:rPr>
              <a:t/>
            </a:r>
            <a:br>
              <a:rPr lang="en-US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366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8153400" cy="46783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300" b="1" dirty="0" smtClean="0"/>
              <a:t>Items to consider for consistent and effective </a:t>
            </a:r>
            <a:r>
              <a:rPr lang="en-US" sz="3900" b="1" dirty="0" smtClean="0"/>
              <a:t>follow-up</a:t>
            </a:r>
            <a:r>
              <a:rPr lang="en-US" sz="4300" b="1" dirty="0" smtClean="0"/>
              <a:t> with guests and inactive members:</a:t>
            </a:r>
          </a:p>
          <a:p>
            <a:r>
              <a:rPr lang="en-US" sz="4100" dirty="0" smtClean="0"/>
              <a:t>Pastor, follow-up with a personal phone call within a week.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100" dirty="0" smtClean="0"/>
              <a:t>Thank them for attending. </a:t>
            </a:r>
            <a:endParaRPr lang="en-US" sz="31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100" dirty="0" smtClean="0"/>
              <a:t>Invite their comments and listen like a learner.  </a:t>
            </a:r>
            <a:endParaRPr lang="en-US" sz="31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100" dirty="0" smtClean="0"/>
              <a:t>Ask how they came to choose your congregation to worship.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100" dirty="0" smtClean="0"/>
              <a:t>Ask how you might serve them/their family.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100" dirty="0" smtClean="0"/>
              <a:t>Ask if you may have their email address in order to invite them for upcoming events at your congregation.  </a:t>
            </a:r>
            <a:endParaRPr lang="en-US" sz="3100" dirty="0"/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52400"/>
            <a:ext cx="8001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smtClean="0">
                <a:latin typeface="Franklin Gothic Demi Cond" pitchFamily="34" charset="0"/>
              </a:rPr>
              <a:t/>
            </a:r>
            <a:br>
              <a:rPr lang="en-US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764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8153400" cy="46783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300" b="1" dirty="0" smtClean="0"/>
              <a:t>Items to consider for consistent and effective </a:t>
            </a:r>
            <a:r>
              <a:rPr lang="en-US" sz="3900" b="1" dirty="0" smtClean="0"/>
              <a:t>follow-up</a:t>
            </a:r>
            <a:r>
              <a:rPr lang="en-US" sz="4300" b="1" dirty="0" smtClean="0"/>
              <a:t> with guests and inactive members:</a:t>
            </a:r>
          </a:p>
          <a:p>
            <a:r>
              <a:rPr lang="en-US" sz="4100" dirty="0" smtClean="0"/>
              <a:t>Continually update your invitation list of guests and use it.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dirty="0" smtClean="0"/>
              <a:t>Not more than once a month contact…</a:t>
            </a:r>
            <a:endParaRPr lang="en-US" sz="34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dirty="0" smtClean="0"/>
              <a:t>…But have monthly contact about something!</a:t>
            </a:r>
            <a:endParaRPr lang="en-US" sz="34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dirty="0" smtClean="0"/>
              <a:t>Another phone call when initiating your next Membership class.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dirty="0" smtClean="0"/>
              <a:t>When some need is shared, seek to fine the best person to contact them to meet that need.  (Often it’s just a need for information.)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52400"/>
            <a:ext cx="8001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smtClean="0">
                <a:latin typeface="Franklin Gothic Demi Cond" pitchFamily="34" charset="0"/>
              </a:rPr>
              <a:t/>
            </a:r>
            <a:br>
              <a:rPr lang="en-US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01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8153400" cy="4678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Potential Resources:  </a:t>
            </a:r>
          </a:p>
          <a:p>
            <a:r>
              <a:rPr lang="en-US" dirty="0" smtClean="0"/>
              <a:t>Download this Power Point. </a:t>
            </a:r>
          </a:p>
          <a:p>
            <a:r>
              <a:rPr lang="en-US" dirty="0" smtClean="0"/>
              <a:t>Other webinars related to Elder ministry and evangelism on the Michigan District website archive.   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52400"/>
            <a:ext cx="8001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smtClean="0">
                <a:latin typeface="Franklin Gothic Demi Cond" pitchFamily="34" charset="0"/>
              </a:rPr>
              <a:t/>
            </a:r>
            <a:br>
              <a:rPr lang="en-US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958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200400"/>
            <a:ext cx="7543800" cy="572502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Question and Answer</a:t>
            </a:r>
            <a:endParaRPr lang="en-US" sz="44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US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52400"/>
            <a:ext cx="8001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smtClean="0">
                <a:latin typeface="Franklin Gothic Demi Cond" pitchFamily="34" charset="0"/>
              </a:rPr>
              <a:t/>
            </a:r>
            <a:br>
              <a:rPr lang="en-US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69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286000"/>
            <a:ext cx="7543800" cy="762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 Webinar with 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Rev. Dr. Robert E. Kasper, </a:t>
            </a:r>
          </a:p>
          <a:p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Rev. Galan Walther </a:t>
            </a: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&amp; Rev. Dr. Richard J. Wolfram </a:t>
            </a: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Assistants to the President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Congregation Mission &amp; Ministries, 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Michigan District, LCMS</a:t>
            </a:r>
          </a:p>
          <a:p>
            <a:endParaRPr lang="en-US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December 7, 2016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52400"/>
            <a:ext cx="8001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smtClean="0">
                <a:latin typeface="Franklin Gothic Demi Cond" pitchFamily="34" charset="0"/>
              </a:rPr>
              <a:t/>
            </a:r>
            <a:br>
              <a:rPr lang="en-US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41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8077200" cy="4678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Items to consider when planning festival worship services:  </a:t>
            </a:r>
          </a:p>
          <a:p>
            <a:r>
              <a:rPr lang="en-US" dirty="0" smtClean="0"/>
              <a:t>Anticipate that visitors will be present!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Extended family members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Inactive congregation members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Former members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Random guests from the community 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52400"/>
            <a:ext cx="8001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smtClean="0">
                <a:latin typeface="Franklin Gothic Demi Cond" pitchFamily="34" charset="0"/>
              </a:rPr>
              <a:t/>
            </a:r>
            <a:br>
              <a:rPr lang="en-US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102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8153400" cy="4678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b="1" dirty="0" smtClean="0"/>
              <a:t>Items to consider when planning festival worship services:  </a:t>
            </a:r>
          </a:p>
          <a:p>
            <a:r>
              <a:rPr lang="en-US" dirty="0" smtClean="0"/>
              <a:t>Anticipate the “Why” of their attendance: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Grandma’s Christmas wish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Home for the holidays expectation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Trying to impress potential in-laws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Family tradition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Wanting to make a new start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Honestly searching for God 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52400"/>
            <a:ext cx="8001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smtClean="0">
                <a:latin typeface="Franklin Gothic Demi Cond" pitchFamily="34" charset="0"/>
              </a:rPr>
              <a:t/>
            </a:r>
            <a:br>
              <a:rPr lang="en-US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70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8153400" cy="4678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Items to consider when planning festival worship services:  </a:t>
            </a:r>
          </a:p>
          <a:p>
            <a:r>
              <a:rPr lang="en-US" dirty="0" smtClean="0"/>
              <a:t>Framing the service of worship and the message: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Familiarity at holidays does not breed contempt!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Hymn/song selection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General flow of the service (Printed or screens)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Appointed Gospel readings	    </a:t>
            </a:r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52400"/>
            <a:ext cx="8001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dirty="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dirty="0" smtClean="0">
                <a:latin typeface="Franklin Gothic Demi Cond" pitchFamily="34" charset="0"/>
              </a:rPr>
              <a:t/>
            </a:r>
            <a:br>
              <a:rPr lang="en-US" dirty="0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61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8153400" cy="4678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b="1" dirty="0" smtClean="0"/>
              <a:t>Items to consider when planning festival worship services:  </a:t>
            </a:r>
          </a:p>
          <a:p>
            <a:r>
              <a:rPr lang="en-US" dirty="0" smtClean="0"/>
              <a:t>Framing the service of worship and the message: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Everyone is expecting us to preach on Christmas at Christmas!  It’s ok.  (The same at Easter!)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Try to speak to just one person about the blessing of trusting in this Jesus we worship as reigning King. 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Use specific elements from the text and specific elements from today’s news that address this individual’s hopes, dreams, and/or frustrations in life.  </a:t>
            </a:r>
          </a:p>
          <a:p>
            <a:pPr marL="914400" lvl="2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52400"/>
            <a:ext cx="8001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smtClean="0">
                <a:latin typeface="Franklin Gothic Demi Cond" pitchFamily="34" charset="0"/>
              </a:rPr>
              <a:t/>
            </a:r>
            <a:br>
              <a:rPr lang="en-US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947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8153400" cy="46783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600" b="1" dirty="0" smtClean="0"/>
              <a:t>Items to consider when planning festival worship services:  </a:t>
            </a:r>
          </a:p>
          <a:p>
            <a:r>
              <a:rPr lang="en-US" dirty="0" smtClean="0"/>
              <a:t>Framing the service of worship and the message: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Everyone is expecting us to preach on Christmas at Christmas!  It’s ok.  (The same at Easter!)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Emphasize that this “Good News” is not only for the world, but “FOR YOU!” 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When you preach with the guest in mind, the faithful member will be blessed also.  </a:t>
            </a:r>
          </a:p>
          <a:p>
            <a:pPr marL="914400" lvl="2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152400"/>
            <a:ext cx="8001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smtClean="0">
                <a:latin typeface="Franklin Gothic Demi Cond" pitchFamily="34" charset="0"/>
              </a:rPr>
              <a:t/>
            </a:r>
            <a:br>
              <a:rPr lang="en-US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35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8077200" cy="4678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dirty="0" smtClean="0"/>
              <a:t>Items to consider when planning festival worship services:  </a:t>
            </a:r>
          </a:p>
          <a:p>
            <a:r>
              <a:rPr lang="en-US" dirty="0" smtClean="0"/>
              <a:t>Framing the service of worship and the message: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Make the whole worship experience as inclusive as possible. 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Time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Special gift for guests?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Special fellowship eats/drinks?</a:t>
            </a:r>
          </a:p>
          <a:p>
            <a:pPr marL="914400" lvl="2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52400"/>
            <a:ext cx="8001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smtClean="0">
                <a:latin typeface="Franklin Gothic Demi Cond" pitchFamily="34" charset="0"/>
              </a:rPr>
              <a:t/>
            </a:r>
            <a:br>
              <a:rPr lang="en-US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1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8153400" cy="46783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600" b="1" dirty="0" smtClean="0"/>
              <a:t>Items to consider when planning festival worship services:  </a:t>
            </a:r>
          </a:p>
          <a:p>
            <a:r>
              <a:rPr lang="en-US" dirty="0" smtClean="0"/>
              <a:t>Framing the service of worship and the message: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Make the whole worship experience as inclusive as possible. 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What about the Sacrament of the Altar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en-US" dirty="0" smtClean="0"/>
              <a:t>Do you offer it knowing that there are many guests?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en-US" dirty="0" smtClean="0"/>
              <a:t>If you do offer it, make a verbal rather than printed explanation of your policy.  Make it as affirming of them as valued worshippers as it is of the Sacrament’s value.  </a:t>
            </a:r>
          </a:p>
          <a:p>
            <a:pPr marL="914400" lvl="2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52400"/>
            <a:ext cx="8001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smtClean="0">
                <a:latin typeface="Franklin Gothic Demi Cond" pitchFamily="34" charset="0"/>
              </a:rPr>
              <a:t/>
            </a:r>
            <a:br>
              <a:rPr lang="en-US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342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8153400" cy="4678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dirty="0" smtClean="0"/>
              <a:t>Items to consider when planning festival worship services:  </a:t>
            </a:r>
          </a:p>
          <a:p>
            <a:r>
              <a:rPr lang="en-US" dirty="0" smtClean="0"/>
              <a:t>Framing the service of worship and the message: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Make the whole worship experience as inclusive as possible. 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Thank everyone for attending….never assume that people are going to show up to hear you preach. 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 smtClean="0"/>
              <a:t>Get everyone’s name and contact information.  </a:t>
            </a:r>
          </a:p>
          <a:p>
            <a:pPr marL="914400" lvl="2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endParaRPr lang="en-US" sz="4000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152400"/>
            <a:ext cx="8001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“Welcoming Those Who </a:t>
            </a:r>
            <a:b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400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Visit Church at Christmas”</a:t>
            </a:r>
            <a:r>
              <a:rPr lang="en-US" smtClean="0">
                <a:latin typeface="Franklin Gothic Demi Cond" pitchFamily="34" charset="0"/>
              </a:rPr>
              <a:t/>
            </a:r>
            <a:br>
              <a:rPr lang="en-US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87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758</TotalTime>
  <Words>957</Words>
  <Application>Microsoft Office PowerPoint</Application>
  <PresentationFormat>On-screen Show (4:3)</PresentationFormat>
  <Paragraphs>140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“Welcoming Those Who  Visit Church at Christmas”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Tension is a Good Thing</dc:title>
  <dc:creator>Marone, Dawn M.</dc:creator>
  <cp:lastModifiedBy>Hinz, Seth R.</cp:lastModifiedBy>
  <cp:revision>65</cp:revision>
  <cp:lastPrinted>2016-12-07T13:23:36Z</cp:lastPrinted>
  <dcterms:created xsi:type="dcterms:W3CDTF">2013-04-04T19:44:01Z</dcterms:created>
  <dcterms:modified xsi:type="dcterms:W3CDTF">2016-12-07T20:41:36Z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